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31"/>
  </p:notesMasterIdLst>
  <p:handoutMasterIdLst>
    <p:handoutMasterId r:id="rId32"/>
  </p:handoutMasterIdLst>
  <p:sldIdLst>
    <p:sldId id="256" r:id="rId2"/>
    <p:sldId id="392" r:id="rId3"/>
    <p:sldId id="483" r:id="rId4"/>
    <p:sldId id="484" r:id="rId5"/>
    <p:sldId id="465" r:id="rId6"/>
    <p:sldId id="436" r:id="rId7"/>
    <p:sldId id="485" r:id="rId8"/>
    <p:sldId id="440" r:id="rId9"/>
    <p:sldId id="438" r:id="rId10"/>
    <p:sldId id="467" r:id="rId11"/>
    <p:sldId id="439" r:id="rId12"/>
    <p:sldId id="442" r:id="rId13"/>
    <p:sldId id="464" r:id="rId14"/>
    <p:sldId id="444" r:id="rId15"/>
    <p:sldId id="445" r:id="rId16"/>
    <p:sldId id="477" r:id="rId17"/>
    <p:sldId id="469" r:id="rId18"/>
    <p:sldId id="470" r:id="rId19"/>
    <p:sldId id="471" r:id="rId20"/>
    <p:sldId id="473" r:id="rId21"/>
    <p:sldId id="475" r:id="rId22"/>
    <p:sldId id="476" r:id="rId23"/>
    <p:sldId id="486" r:id="rId24"/>
    <p:sldId id="472" r:id="rId25"/>
    <p:sldId id="478" r:id="rId26"/>
    <p:sldId id="479" r:id="rId27"/>
    <p:sldId id="480" r:id="rId28"/>
    <p:sldId id="481" r:id="rId29"/>
    <p:sldId id="482" r:id="rId30"/>
  </p:sldIdLst>
  <p:sldSz cx="9144000" cy="6858000" type="screen4x3"/>
  <p:notesSz cx="7099300" cy="10234613"/>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9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EA7"/>
    <a:srgbClr val="FFCC0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26" autoAdjust="0"/>
    <p:restoredTop sz="92895" autoAdjust="0"/>
  </p:normalViewPr>
  <p:slideViewPr>
    <p:cSldViewPr>
      <p:cViewPr varScale="1">
        <p:scale>
          <a:sx n="104" d="100"/>
          <a:sy n="104" d="100"/>
        </p:scale>
        <p:origin x="930" y="108"/>
      </p:cViewPr>
      <p:guideLst>
        <p:guide orient="horz" pos="391"/>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9074" name="Rectangle 2"/>
          <p:cNvSpPr>
            <a:spLocks noGrp="1" noChangeArrowheads="1"/>
          </p:cNvSpPr>
          <p:nvPr>
            <p:ph type="hdr" sz="quarter"/>
          </p:nvPr>
        </p:nvSpPr>
        <p:spPr bwMode="auto">
          <a:xfrm>
            <a:off x="0" y="0"/>
            <a:ext cx="3077137" cy="512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070" tIns="47535" rIns="95070" bIns="47535" numCol="1" anchor="t" anchorCtr="0" compatLnSpc="1">
            <a:prstTxWarp prst="textNoShape">
              <a:avLst/>
            </a:prstTxWarp>
          </a:bodyPr>
          <a:lstStyle>
            <a:lvl1pPr>
              <a:defRPr sz="1200"/>
            </a:lvl1pPr>
          </a:lstStyle>
          <a:p>
            <a:endParaRPr lang="de-DE" altLang="de-DE"/>
          </a:p>
        </p:txBody>
      </p:sp>
      <p:sp>
        <p:nvSpPr>
          <p:cNvPr id="259075" name="Rectangle 3"/>
          <p:cNvSpPr>
            <a:spLocks noGrp="1" noChangeArrowheads="1"/>
          </p:cNvSpPr>
          <p:nvPr>
            <p:ph type="dt" sz="quarter" idx="1"/>
          </p:nvPr>
        </p:nvSpPr>
        <p:spPr bwMode="auto">
          <a:xfrm>
            <a:off x="4020506" y="0"/>
            <a:ext cx="3077137" cy="512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070" tIns="47535" rIns="95070" bIns="47535" numCol="1" anchor="t" anchorCtr="0" compatLnSpc="1">
            <a:prstTxWarp prst="textNoShape">
              <a:avLst/>
            </a:prstTxWarp>
          </a:bodyPr>
          <a:lstStyle>
            <a:lvl1pPr algn="r">
              <a:defRPr sz="1200"/>
            </a:lvl1pPr>
          </a:lstStyle>
          <a:p>
            <a:endParaRPr lang="de-DE" altLang="de-DE"/>
          </a:p>
        </p:txBody>
      </p:sp>
      <p:sp>
        <p:nvSpPr>
          <p:cNvPr id="259076" name="Rectangle 4"/>
          <p:cNvSpPr>
            <a:spLocks noGrp="1" noChangeArrowheads="1"/>
          </p:cNvSpPr>
          <p:nvPr>
            <p:ph type="ftr" sz="quarter" idx="2"/>
          </p:nvPr>
        </p:nvSpPr>
        <p:spPr bwMode="auto">
          <a:xfrm>
            <a:off x="0" y="9720674"/>
            <a:ext cx="3077137" cy="512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070" tIns="47535" rIns="95070" bIns="47535" numCol="1" anchor="b" anchorCtr="0" compatLnSpc="1">
            <a:prstTxWarp prst="textNoShape">
              <a:avLst/>
            </a:prstTxWarp>
          </a:bodyPr>
          <a:lstStyle>
            <a:lvl1pPr>
              <a:defRPr sz="1200"/>
            </a:lvl1pPr>
          </a:lstStyle>
          <a:p>
            <a:endParaRPr lang="de-DE" altLang="de-DE"/>
          </a:p>
        </p:txBody>
      </p:sp>
      <p:sp>
        <p:nvSpPr>
          <p:cNvPr id="259077" name="Rectangle 5"/>
          <p:cNvSpPr>
            <a:spLocks noGrp="1" noChangeArrowheads="1"/>
          </p:cNvSpPr>
          <p:nvPr>
            <p:ph type="sldNum" sz="quarter" idx="3"/>
          </p:nvPr>
        </p:nvSpPr>
        <p:spPr bwMode="auto">
          <a:xfrm>
            <a:off x="4020506" y="9720674"/>
            <a:ext cx="3077137" cy="512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070" tIns="47535" rIns="95070" bIns="47535" numCol="1" anchor="b" anchorCtr="0" compatLnSpc="1">
            <a:prstTxWarp prst="textNoShape">
              <a:avLst/>
            </a:prstTxWarp>
          </a:bodyPr>
          <a:lstStyle>
            <a:lvl1pPr algn="r">
              <a:defRPr sz="1200"/>
            </a:lvl1pPr>
          </a:lstStyle>
          <a:p>
            <a:fld id="{99C0E34C-7B75-4735-B6AA-C3ECA7961C5F}" type="slidenum">
              <a:rPr lang="de-DE" altLang="de-DE"/>
              <a:pPr/>
              <a:t>‹Nr.›</a:t>
            </a:fld>
            <a:endParaRPr lang="de-DE" altLang="de-DE"/>
          </a:p>
        </p:txBody>
      </p:sp>
    </p:spTree>
    <p:extLst>
      <p:ext uri="{BB962C8B-B14F-4D97-AF65-F5344CB8AC3E}">
        <p14:creationId xmlns:p14="http://schemas.microsoft.com/office/powerpoint/2010/main" val="33263783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77137" cy="512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070" tIns="47535" rIns="95070" bIns="47535" numCol="1" anchor="t" anchorCtr="0" compatLnSpc="1">
            <a:prstTxWarp prst="textNoShape">
              <a:avLst/>
            </a:prstTxWarp>
          </a:bodyPr>
          <a:lstStyle>
            <a:lvl1pPr>
              <a:defRPr sz="1200"/>
            </a:lvl1pPr>
          </a:lstStyle>
          <a:p>
            <a:endParaRPr lang="de-DE" altLang="de-DE"/>
          </a:p>
        </p:txBody>
      </p:sp>
      <p:sp>
        <p:nvSpPr>
          <p:cNvPr id="18435" name="Rectangle 3"/>
          <p:cNvSpPr>
            <a:spLocks noGrp="1" noChangeArrowheads="1"/>
          </p:cNvSpPr>
          <p:nvPr>
            <p:ph type="dt" idx="1"/>
          </p:nvPr>
        </p:nvSpPr>
        <p:spPr bwMode="auto">
          <a:xfrm>
            <a:off x="4020506" y="0"/>
            <a:ext cx="3077137" cy="512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070" tIns="47535" rIns="95070" bIns="47535" numCol="1" anchor="t" anchorCtr="0" compatLnSpc="1">
            <a:prstTxWarp prst="textNoShape">
              <a:avLst/>
            </a:prstTxWarp>
          </a:bodyPr>
          <a:lstStyle>
            <a:lvl1pPr algn="r">
              <a:defRPr sz="1200"/>
            </a:lvl1pPr>
          </a:lstStyle>
          <a:p>
            <a:endParaRPr lang="de-DE" altLang="de-DE"/>
          </a:p>
        </p:txBody>
      </p:sp>
      <p:sp>
        <p:nvSpPr>
          <p:cNvPr id="1843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709599" y="4861156"/>
            <a:ext cx="5680103" cy="4605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070" tIns="47535" rIns="95070" bIns="47535"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8438" name="Rectangle 6"/>
          <p:cNvSpPr>
            <a:spLocks noGrp="1" noChangeArrowheads="1"/>
          </p:cNvSpPr>
          <p:nvPr>
            <p:ph type="ftr" sz="quarter" idx="4"/>
          </p:nvPr>
        </p:nvSpPr>
        <p:spPr bwMode="auto">
          <a:xfrm>
            <a:off x="0" y="9720674"/>
            <a:ext cx="3077137" cy="512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070" tIns="47535" rIns="95070" bIns="47535" numCol="1" anchor="b" anchorCtr="0" compatLnSpc="1">
            <a:prstTxWarp prst="textNoShape">
              <a:avLst/>
            </a:prstTxWarp>
          </a:bodyPr>
          <a:lstStyle>
            <a:lvl1pPr>
              <a:defRPr sz="1200"/>
            </a:lvl1pPr>
          </a:lstStyle>
          <a:p>
            <a:endParaRPr lang="de-DE" altLang="de-DE"/>
          </a:p>
        </p:txBody>
      </p:sp>
      <p:sp>
        <p:nvSpPr>
          <p:cNvPr id="18439" name="Rectangle 7"/>
          <p:cNvSpPr>
            <a:spLocks noGrp="1" noChangeArrowheads="1"/>
          </p:cNvSpPr>
          <p:nvPr>
            <p:ph type="sldNum" sz="quarter" idx="5"/>
          </p:nvPr>
        </p:nvSpPr>
        <p:spPr bwMode="auto">
          <a:xfrm>
            <a:off x="4020506" y="9720674"/>
            <a:ext cx="3077137" cy="512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070" tIns="47535" rIns="95070" bIns="47535" numCol="1" anchor="b" anchorCtr="0" compatLnSpc="1">
            <a:prstTxWarp prst="textNoShape">
              <a:avLst/>
            </a:prstTxWarp>
          </a:bodyPr>
          <a:lstStyle>
            <a:lvl1pPr algn="r">
              <a:defRPr sz="1200"/>
            </a:lvl1pPr>
          </a:lstStyle>
          <a:p>
            <a:fld id="{93A85360-CB67-4E08-94CE-CC766FA5F256}" type="slidenum">
              <a:rPr lang="de-DE" altLang="de-DE"/>
              <a:pPr/>
              <a:t>‹Nr.›</a:t>
            </a:fld>
            <a:endParaRPr lang="de-DE" altLang="de-DE"/>
          </a:p>
        </p:txBody>
      </p:sp>
    </p:spTree>
    <p:extLst>
      <p:ext uri="{BB962C8B-B14F-4D97-AF65-F5344CB8AC3E}">
        <p14:creationId xmlns:p14="http://schemas.microsoft.com/office/powerpoint/2010/main" val="25847863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3A85360-CB67-4E08-94CE-CC766FA5F256}" type="slidenum">
              <a:rPr lang="de-DE" altLang="de-DE" smtClean="0"/>
              <a:pPr/>
              <a:t>8</a:t>
            </a:fld>
            <a:endParaRPr lang="de-DE" altLang="de-DE"/>
          </a:p>
        </p:txBody>
      </p:sp>
    </p:spTree>
    <p:extLst>
      <p:ext uri="{BB962C8B-B14F-4D97-AF65-F5344CB8AC3E}">
        <p14:creationId xmlns:p14="http://schemas.microsoft.com/office/powerpoint/2010/main" val="3599461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93A85360-CB67-4E08-94CE-CC766FA5F256}" type="slidenum">
              <a:rPr lang="de-DE" altLang="de-DE" smtClean="0"/>
              <a:pPr/>
              <a:t>12</a:t>
            </a:fld>
            <a:endParaRPr lang="de-DE" altLang="de-DE"/>
          </a:p>
        </p:txBody>
      </p:sp>
    </p:spTree>
    <p:extLst>
      <p:ext uri="{BB962C8B-B14F-4D97-AF65-F5344CB8AC3E}">
        <p14:creationId xmlns:p14="http://schemas.microsoft.com/office/powerpoint/2010/main" val="3936950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93A85360-CB67-4E08-94CE-CC766FA5F256}" type="slidenum">
              <a:rPr lang="de-DE" altLang="de-DE" smtClean="0"/>
              <a:pPr/>
              <a:t>13</a:t>
            </a:fld>
            <a:endParaRPr lang="de-DE" altLang="de-DE"/>
          </a:p>
        </p:txBody>
      </p:sp>
    </p:spTree>
    <p:extLst>
      <p:ext uri="{BB962C8B-B14F-4D97-AF65-F5344CB8AC3E}">
        <p14:creationId xmlns:p14="http://schemas.microsoft.com/office/powerpoint/2010/main" val="3794968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r>
              <a:rPr lang="de-DE" altLang="de-DE"/>
              <a:t>Univ.-Prof. Dr. Ulrich Stelkens * TK-Leitungen und Neubaugebiete unter besonderer Berücksichtigung von Infrastrukturkanälen</a:t>
            </a:r>
          </a:p>
        </p:txBody>
      </p:sp>
      <p:sp>
        <p:nvSpPr>
          <p:cNvPr id="6" name="Foliennummernplatzhalter 5"/>
          <p:cNvSpPr>
            <a:spLocks noGrp="1"/>
          </p:cNvSpPr>
          <p:nvPr>
            <p:ph type="sldNum" sz="quarter" idx="12"/>
          </p:nvPr>
        </p:nvSpPr>
        <p:spPr/>
        <p:txBody>
          <a:bodyPr/>
          <a:lstStyle>
            <a:lvl1pPr>
              <a:defRPr/>
            </a:lvl1pPr>
          </a:lstStyle>
          <a:p>
            <a:fld id="{75052381-64D6-42FC-8479-67B60C8D1690}" type="slidenum">
              <a:rPr lang="de-DE" altLang="de-DE"/>
              <a:pPr/>
              <a:t>‹Nr.›</a:t>
            </a:fld>
            <a:endParaRPr lang="de-DE" altLang="de-DE"/>
          </a:p>
        </p:txBody>
      </p:sp>
    </p:spTree>
    <p:extLst>
      <p:ext uri="{BB962C8B-B14F-4D97-AF65-F5344CB8AC3E}">
        <p14:creationId xmlns:p14="http://schemas.microsoft.com/office/powerpoint/2010/main" val="50219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r>
              <a:rPr lang="de-DE" altLang="de-DE"/>
              <a:t>Univ.-Prof. Dr. Ulrich Stelkens * TK-Leitungen und Neubaugebiete unter besonderer Berücksichtigung von Infrastrukturkanälen</a:t>
            </a:r>
          </a:p>
        </p:txBody>
      </p:sp>
      <p:sp>
        <p:nvSpPr>
          <p:cNvPr id="6" name="Foliennummernplatzhalter 5"/>
          <p:cNvSpPr>
            <a:spLocks noGrp="1"/>
          </p:cNvSpPr>
          <p:nvPr>
            <p:ph type="sldNum" sz="quarter" idx="12"/>
          </p:nvPr>
        </p:nvSpPr>
        <p:spPr/>
        <p:txBody>
          <a:bodyPr/>
          <a:lstStyle>
            <a:lvl1pPr>
              <a:defRPr/>
            </a:lvl1pPr>
          </a:lstStyle>
          <a:p>
            <a:fld id="{E1985243-F9C7-4B08-AFA5-227F745F3431}" type="slidenum">
              <a:rPr lang="de-DE" altLang="de-DE"/>
              <a:pPr/>
              <a:t>‹Nr.›</a:t>
            </a:fld>
            <a:endParaRPr lang="de-DE" altLang="de-DE"/>
          </a:p>
        </p:txBody>
      </p:sp>
    </p:spTree>
    <p:extLst>
      <p:ext uri="{BB962C8B-B14F-4D97-AF65-F5344CB8AC3E}">
        <p14:creationId xmlns:p14="http://schemas.microsoft.com/office/powerpoint/2010/main" val="323998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r>
              <a:rPr lang="de-DE" altLang="de-DE"/>
              <a:t>Univ.-Prof. Dr. Ulrich Stelkens * TK-Leitungen und Neubaugebiete unter besonderer Berücksichtigung von Infrastrukturkanälen</a:t>
            </a:r>
          </a:p>
        </p:txBody>
      </p:sp>
      <p:sp>
        <p:nvSpPr>
          <p:cNvPr id="6" name="Foliennummernplatzhalter 5"/>
          <p:cNvSpPr>
            <a:spLocks noGrp="1"/>
          </p:cNvSpPr>
          <p:nvPr>
            <p:ph type="sldNum" sz="quarter" idx="12"/>
          </p:nvPr>
        </p:nvSpPr>
        <p:spPr/>
        <p:txBody>
          <a:bodyPr/>
          <a:lstStyle>
            <a:lvl1pPr>
              <a:defRPr/>
            </a:lvl1pPr>
          </a:lstStyle>
          <a:p>
            <a:fld id="{930B2B21-32C2-43FD-B6BE-0ACBE909E2FA}" type="slidenum">
              <a:rPr lang="de-DE" altLang="de-DE"/>
              <a:pPr/>
              <a:t>‹Nr.›</a:t>
            </a:fld>
            <a:endParaRPr lang="de-DE" altLang="de-DE"/>
          </a:p>
        </p:txBody>
      </p:sp>
    </p:spTree>
    <p:extLst>
      <p:ext uri="{BB962C8B-B14F-4D97-AF65-F5344CB8AC3E}">
        <p14:creationId xmlns:p14="http://schemas.microsoft.com/office/powerpoint/2010/main" val="653489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r>
              <a:rPr lang="de-DE" altLang="de-DE"/>
              <a:t>Univ.-Prof. Dr. Ulrich Stelkens * TK-Leitungen und Neubaugebiete unter besonderer Berücksichtigung von Infrastrukturkanälen</a:t>
            </a:r>
          </a:p>
        </p:txBody>
      </p:sp>
      <p:sp>
        <p:nvSpPr>
          <p:cNvPr id="6" name="Foliennummernplatzhalter 5"/>
          <p:cNvSpPr>
            <a:spLocks noGrp="1"/>
          </p:cNvSpPr>
          <p:nvPr>
            <p:ph type="sldNum" sz="quarter" idx="12"/>
          </p:nvPr>
        </p:nvSpPr>
        <p:spPr/>
        <p:txBody>
          <a:bodyPr/>
          <a:lstStyle>
            <a:lvl1pPr>
              <a:defRPr/>
            </a:lvl1pPr>
          </a:lstStyle>
          <a:p>
            <a:fld id="{1440176A-61D1-405A-A200-C506263933A2}" type="slidenum">
              <a:rPr lang="de-DE" altLang="de-DE"/>
              <a:pPr/>
              <a:t>‹Nr.›</a:t>
            </a:fld>
            <a:endParaRPr lang="de-DE" altLang="de-DE"/>
          </a:p>
        </p:txBody>
      </p:sp>
    </p:spTree>
    <p:extLst>
      <p:ext uri="{BB962C8B-B14F-4D97-AF65-F5344CB8AC3E}">
        <p14:creationId xmlns:p14="http://schemas.microsoft.com/office/powerpoint/2010/main" val="1647248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r>
              <a:rPr lang="de-DE" altLang="de-DE"/>
              <a:t>Univ.-Prof. Dr. Ulrich Stelkens * TK-Leitungen und Neubaugebiete unter besonderer Berücksichtigung von Infrastrukturkanälen</a:t>
            </a:r>
          </a:p>
        </p:txBody>
      </p:sp>
      <p:sp>
        <p:nvSpPr>
          <p:cNvPr id="6" name="Foliennummernplatzhalter 5"/>
          <p:cNvSpPr>
            <a:spLocks noGrp="1"/>
          </p:cNvSpPr>
          <p:nvPr>
            <p:ph type="sldNum" sz="quarter" idx="12"/>
          </p:nvPr>
        </p:nvSpPr>
        <p:spPr/>
        <p:txBody>
          <a:bodyPr/>
          <a:lstStyle>
            <a:lvl1pPr>
              <a:defRPr/>
            </a:lvl1pPr>
          </a:lstStyle>
          <a:p>
            <a:fld id="{AE55D4D0-E72C-4AA2-A922-1DB5A3062B49}" type="slidenum">
              <a:rPr lang="de-DE" altLang="de-DE"/>
              <a:pPr/>
              <a:t>‹Nr.›</a:t>
            </a:fld>
            <a:endParaRPr lang="de-DE" altLang="de-DE"/>
          </a:p>
        </p:txBody>
      </p:sp>
    </p:spTree>
    <p:extLst>
      <p:ext uri="{BB962C8B-B14F-4D97-AF65-F5344CB8AC3E}">
        <p14:creationId xmlns:p14="http://schemas.microsoft.com/office/powerpoint/2010/main" val="2873119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r>
              <a:rPr lang="de-DE" altLang="de-DE"/>
              <a:t>Univ.-Prof. Dr. Ulrich Stelkens * TK-Leitungen und Neubaugebiete unter besonderer Berücksichtigung von Infrastrukturkanälen</a:t>
            </a:r>
          </a:p>
        </p:txBody>
      </p:sp>
      <p:sp>
        <p:nvSpPr>
          <p:cNvPr id="7" name="Foliennummernplatzhalter 6"/>
          <p:cNvSpPr>
            <a:spLocks noGrp="1"/>
          </p:cNvSpPr>
          <p:nvPr>
            <p:ph type="sldNum" sz="quarter" idx="12"/>
          </p:nvPr>
        </p:nvSpPr>
        <p:spPr/>
        <p:txBody>
          <a:bodyPr/>
          <a:lstStyle>
            <a:lvl1pPr>
              <a:defRPr/>
            </a:lvl1pPr>
          </a:lstStyle>
          <a:p>
            <a:fld id="{93F4CA7F-9EF0-4C7C-A0DD-5DAC9364FACC}" type="slidenum">
              <a:rPr lang="de-DE" altLang="de-DE"/>
              <a:pPr/>
              <a:t>‹Nr.›</a:t>
            </a:fld>
            <a:endParaRPr lang="de-DE" altLang="de-DE"/>
          </a:p>
        </p:txBody>
      </p:sp>
    </p:spTree>
    <p:extLst>
      <p:ext uri="{BB962C8B-B14F-4D97-AF65-F5344CB8AC3E}">
        <p14:creationId xmlns:p14="http://schemas.microsoft.com/office/powerpoint/2010/main" val="733195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r>
              <a:rPr lang="de-DE" altLang="de-DE"/>
              <a:t>Univ.-Prof. Dr. Ulrich Stelkens * TK-Leitungen und Neubaugebiete unter besonderer Berücksichtigung von Infrastrukturkanälen</a:t>
            </a:r>
          </a:p>
        </p:txBody>
      </p:sp>
      <p:sp>
        <p:nvSpPr>
          <p:cNvPr id="9" name="Foliennummernplatzhalter 8"/>
          <p:cNvSpPr>
            <a:spLocks noGrp="1"/>
          </p:cNvSpPr>
          <p:nvPr>
            <p:ph type="sldNum" sz="quarter" idx="12"/>
          </p:nvPr>
        </p:nvSpPr>
        <p:spPr/>
        <p:txBody>
          <a:bodyPr/>
          <a:lstStyle>
            <a:lvl1pPr>
              <a:defRPr/>
            </a:lvl1pPr>
          </a:lstStyle>
          <a:p>
            <a:fld id="{750DAA57-0794-4755-8EFC-DBB065F55543}" type="slidenum">
              <a:rPr lang="de-DE" altLang="de-DE"/>
              <a:pPr/>
              <a:t>‹Nr.›</a:t>
            </a:fld>
            <a:endParaRPr lang="de-DE" altLang="de-DE"/>
          </a:p>
        </p:txBody>
      </p:sp>
    </p:spTree>
    <p:extLst>
      <p:ext uri="{BB962C8B-B14F-4D97-AF65-F5344CB8AC3E}">
        <p14:creationId xmlns:p14="http://schemas.microsoft.com/office/powerpoint/2010/main" val="2347835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r>
              <a:rPr lang="de-DE" altLang="de-DE"/>
              <a:t>Univ.-Prof. Dr. Ulrich Stelkens * TK-Leitungen und Neubaugebiete unter besonderer Berücksichtigung von Infrastrukturkanälen</a:t>
            </a:r>
          </a:p>
        </p:txBody>
      </p:sp>
      <p:sp>
        <p:nvSpPr>
          <p:cNvPr id="5" name="Foliennummernplatzhalter 4"/>
          <p:cNvSpPr>
            <a:spLocks noGrp="1"/>
          </p:cNvSpPr>
          <p:nvPr>
            <p:ph type="sldNum" sz="quarter" idx="12"/>
          </p:nvPr>
        </p:nvSpPr>
        <p:spPr/>
        <p:txBody>
          <a:bodyPr/>
          <a:lstStyle>
            <a:lvl1pPr>
              <a:defRPr/>
            </a:lvl1pPr>
          </a:lstStyle>
          <a:p>
            <a:fld id="{A9452B66-D94B-43A5-98AC-ECDC9D65FE76}" type="slidenum">
              <a:rPr lang="de-DE" altLang="de-DE"/>
              <a:pPr/>
              <a:t>‹Nr.›</a:t>
            </a:fld>
            <a:endParaRPr lang="de-DE" altLang="de-DE"/>
          </a:p>
        </p:txBody>
      </p:sp>
    </p:spTree>
    <p:extLst>
      <p:ext uri="{BB962C8B-B14F-4D97-AF65-F5344CB8AC3E}">
        <p14:creationId xmlns:p14="http://schemas.microsoft.com/office/powerpoint/2010/main" val="389647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r>
              <a:rPr lang="de-DE" altLang="de-DE"/>
              <a:t>Univ.-Prof. Dr. Ulrich Stelkens * TK-Leitungen und Neubaugebiete unter besonderer Berücksichtigung von Infrastrukturkanälen</a:t>
            </a:r>
          </a:p>
        </p:txBody>
      </p:sp>
      <p:sp>
        <p:nvSpPr>
          <p:cNvPr id="4" name="Foliennummernplatzhalter 3"/>
          <p:cNvSpPr>
            <a:spLocks noGrp="1"/>
          </p:cNvSpPr>
          <p:nvPr>
            <p:ph type="sldNum" sz="quarter" idx="12"/>
          </p:nvPr>
        </p:nvSpPr>
        <p:spPr/>
        <p:txBody>
          <a:bodyPr/>
          <a:lstStyle>
            <a:lvl1pPr>
              <a:defRPr/>
            </a:lvl1pPr>
          </a:lstStyle>
          <a:p>
            <a:fld id="{D768FAF2-694B-46F9-ACA4-B00E99DFEC69}" type="slidenum">
              <a:rPr lang="de-DE" altLang="de-DE"/>
              <a:pPr/>
              <a:t>‹Nr.›</a:t>
            </a:fld>
            <a:endParaRPr lang="de-DE" altLang="de-DE"/>
          </a:p>
        </p:txBody>
      </p:sp>
    </p:spTree>
    <p:extLst>
      <p:ext uri="{BB962C8B-B14F-4D97-AF65-F5344CB8AC3E}">
        <p14:creationId xmlns:p14="http://schemas.microsoft.com/office/powerpoint/2010/main" val="561600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r>
              <a:rPr lang="de-DE" altLang="de-DE"/>
              <a:t>Univ.-Prof. Dr. Ulrich Stelkens * TK-Leitungen und Neubaugebiete unter besonderer Berücksichtigung von Infrastrukturkanälen</a:t>
            </a:r>
          </a:p>
        </p:txBody>
      </p:sp>
      <p:sp>
        <p:nvSpPr>
          <p:cNvPr id="7" name="Foliennummernplatzhalter 6"/>
          <p:cNvSpPr>
            <a:spLocks noGrp="1"/>
          </p:cNvSpPr>
          <p:nvPr>
            <p:ph type="sldNum" sz="quarter" idx="12"/>
          </p:nvPr>
        </p:nvSpPr>
        <p:spPr/>
        <p:txBody>
          <a:bodyPr/>
          <a:lstStyle>
            <a:lvl1pPr>
              <a:defRPr/>
            </a:lvl1pPr>
          </a:lstStyle>
          <a:p>
            <a:fld id="{AD34C388-ED07-4149-9AF6-FC4D1472DE98}" type="slidenum">
              <a:rPr lang="de-DE" altLang="de-DE"/>
              <a:pPr/>
              <a:t>‹Nr.›</a:t>
            </a:fld>
            <a:endParaRPr lang="de-DE" altLang="de-DE"/>
          </a:p>
        </p:txBody>
      </p:sp>
    </p:spTree>
    <p:extLst>
      <p:ext uri="{BB962C8B-B14F-4D97-AF65-F5344CB8AC3E}">
        <p14:creationId xmlns:p14="http://schemas.microsoft.com/office/powerpoint/2010/main" val="636227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r>
              <a:rPr lang="de-DE" altLang="de-DE"/>
              <a:t>Univ.-Prof. Dr. Ulrich Stelkens * TK-Leitungen und Neubaugebiete unter besonderer Berücksichtigung von Infrastrukturkanälen</a:t>
            </a:r>
          </a:p>
        </p:txBody>
      </p:sp>
      <p:sp>
        <p:nvSpPr>
          <p:cNvPr id="7" name="Foliennummernplatzhalter 6"/>
          <p:cNvSpPr>
            <a:spLocks noGrp="1"/>
          </p:cNvSpPr>
          <p:nvPr>
            <p:ph type="sldNum" sz="quarter" idx="12"/>
          </p:nvPr>
        </p:nvSpPr>
        <p:spPr/>
        <p:txBody>
          <a:bodyPr/>
          <a:lstStyle>
            <a:lvl1pPr>
              <a:defRPr/>
            </a:lvl1pPr>
          </a:lstStyle>
          <a:p>
            <a:fld id="{37FEE1B2-97F8-4E93-A6D0-BDD8E30B748B}" type="slidenum">
              <a:rPr lang="de-DE" altLang="de-DE"/>
              <a:pPr/>
              <a:t>‹Nr.›</a:t>
            </a:fld>
            <a:endParaRPr lang="de-DE" altLang="de-DE"/>
          </a:p>
        </p:txBody>
      </p:sp>
    </p:spTree>
    <p:extLst>
      <p:ext uri="{BB962C8B-B14F-4D97-AF65-F5344CB8AC3E}">
        <p14:creationId xmlns:p14="http://schemas.microsoft.com/office/powerpoint/2010/main" val="3210269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22528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22528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de-DE" altLang="de-DE"/>
          </a:p>
        </p:txBody>
      </p:sp>
      <p:sp>
        <p:nvSpPr>
          <p:cNvPr id="22528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de-DE" altLang="de-DE"/>
              <a:t>Univ.-Prof. Dr. Ulrich Stelkens * TK-Leitungen und Neubaugebiete unter besonderer Berücksichtigung von Infrastrukturkanälen</a:t>
            </a:r>
          </a:p>
        </p:txBody>
      </p:sp>
      <p:sp>
        <p:nvSpPr>
          <p:cNvPr id="22528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BBF05BA-72D3-4434-B42F-0C64A218A24B}" type="slidenum">
              <a:rPr lang="de-DE" altLang="de-DE"/>
              <a:pPr/>
              <a:t>‹Nr.›</a:t>
            </a:fld>
            <a:endParaRPr lang="de-DE" altLang="de-DE"/>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gesetze-im-internet.de/stgb/__168.html" TargetMode="External"/><Relationship Id="rId2" Type="http://schemas.openxmlformats.org/officeDocument/2006/relationships/hyperlink" Target="http://juris.bundesgerichtshof.de/cgi-bin/rechtsprechung/document.py?Gericht=bgh&amp;Art=en&amp;sid=3a3e6c0dfc5414abe3d05bba3c56f4b7&amp;nr=71721&amp;pos=0&amp;anz=1"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4294967295"/>
          </p:nvPr>
        </p:nvSpPr>
        <p:spPr>
          <a:xfrm>
            <a:off x="250825" y="4364038"/>
            <a:ext cx="4392613" cy="936625"/>
          </a:xfrm>
          <a:noFill/>
        </p:spPr>
        <p:txBody>
          <a:bodyPr/>
          <a:lstStyle/>
          <a:p>
            <a:pPr marL="0" indent="0">
              <a:lnSpc>
                <a:spcPct val="80000"/>
              </a:lnSpc>
              <a:buFontTx/>
              <a:buNone/>
            </a:pPr>
            <a:r>
              <a:rPr lang="de-DE" altLang="de-DE" sz="1800" dirty="0">
                <a:effectLst>
                  <a:outerShdw blurRad="38100" dist="38100" dir="2700000" algn="tl">
                    <a:srgbClr val="C0C0C0"/>
                  </a:outerShdw>
                </a:effectLst>
                <a:latin typeface="Palatino Linotype" pitchFamily="18" charset="0"/>
              </a:rPr>
              <a:t>Univ.-Prof. Dr. Ulrich </a:t>
            </a:r>
            <a:r>
              <a:rPr lang="de-DE" altLang="de-DE" sz="1800" dirty="0" err="1">
                <a:effectLst>
                  <a:outerShdw blurRad="38100" dist="38100" dir="2700000" algn="tl">
                    <a:srgbClr val="C0C0C0"/>
                  </a:outerShdw>
                </a:effectLst>
                <a:latin typeface="Palatino Linotype" pitchFamily="18" charset="0"/>
              </a:rPr>
              <a:t>Stelkens</a:t>
            </a:r>
            <a:endParaRPr lang="de-DE" altLang="de-DE" sz="1800" dirty="0">
              <a:effectLst>
                <a:outerShdw blurRad="38100" dist="38100" dir="2700000" algn="tl">
                  <a:srgbClr val="C0C0C0"/>
                </a:outerShdw>
              </a:effectLst>
              <a:latin typeface="Palatino Linotype" pitchFamily="18" charset="0"/>
            </a:endParaRPr>
          </a:p>
          <a:p>
            <a:pPr marL="0" indent="0">
              <a:lnSpc>
                <a:spcPct val="80000"/>
              </a:lnSpc>
              <a:buFontTx/>
              <a:buNone/>
            </a:pPr>
            <a:endParaRPr lang="de-DE" altLang="de-DE" sz="1200" dirty="0">
              <a:latin typeface="Palatino Linotype" pitchFamily="18" charset="0"/>
            </a:endParaRPr>
          </a:p>
          <a:p>
            <a:pPr marL="0" indent="0">
              <a:lnSpc>
                <a:spcPct val="80000"/>
              </a:lnSpc>
              <a:buFontTx/>
              <a:buNone/>
            </a:pPr>
            <a:r>
              <a:rPr lang="de-DE" altLang="de-DE" sz="1200" dirty="0">
                <a:latin typeface="Palatino Linotype" pitchFamily="18" charset="0"/>
              </a:rPr>
              <a:t>Lehrstuhl für Öffentliches Recht,</a:t>
            </a:r>
          </a:p>
          <a:p>
            <a:pPr marL="0" indent="0">
              <a:lnSpc>
                <a:spcPct val="80000"/>
              </a:lnSpc>
              <a:buFontTx/>
              <a:buNone/>
            </a:pPr>
            <a:r>
              <a:rPr lang="de-DE" altLang="de-DE" sz="1200" dirty="0">
                <a:latin typeface="Palatino Linotype" pitchFamily="18" charset="0"/>
              </a:rPr>
              <a:t>insbesondere deutsches und </a:t>
            </a:r>
            <a:r>
              <a:rPr lang="de-DE" altLang="de-DE" sz="1200" dirty="0" smtClean="0">
                <a:latin typeface="Palatino Linotype" pitchFamily="18" charset="0"/>
              </a:rPr>
              <a:t>europäisches Verwaltungsrecht</a:t>
            </a:r>
            <a:endParaRPr lang="de-DE" altLang="de-DE" sz="1200" dirty="0">
              <a:latin typeface="Palatino Linotype" pitchFamily="18" charset="0"/>
              <a:ea typeface="MS Mincho" pitchFamily="49" charset="-128"/>
            </a:endParaRPr>
          </a:p>
        </p:txBody>
      </p:sp>
      <p:sp>
        <p:nvSpPr>
          <p:cNvPr id="2058" name="Line 10"/>
          <p:cNvSpPr>
            <a:spLocks noChangeShapeType="1"/>
          </p:cNvSpPr>
          <p:nvPr/>
        </p:nvSpPr>
        <p:spPr bwMode="auto">
          <a:xfrm>
            <a:off x="4787900" y="5649913"/>
            <a:ext cx="410527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9" name="Line 11"/>
          <p:cNvSpPr>
            <a:spLocks noChangeShapeType="1"/>
          </p:cNvSpPr>
          <p:nvPr/>
        </p:nvSpPr>
        <p:spPr bwMode="auto">
          <a:xfrm>
            <a:off x="250825" y="5649913"/>
            <a:ext cx="410527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60" name="AutoShape 12"/>
          <p:cNvSpPr>
            <a:spLocks noChangeArrowheads="1"/>
          </p:cNvSpPr>
          <p:nvPr/>
        </p:nvSpPr>
        <p:spPr bwMode="auto">
          <a:xfrm flipV="1">
            <a:off x="4498975" y="5613400"/>
            <a:ext cx="144463" cy="71438"/>
          </a:xfrm>
          <a:prstGeom prst="flowChartConnector">
            <a:avLst/>
          </a:prstGeom>
          <a:solidFill>
            <a:srgbClr val="FFCC0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endParaRPr lang="de-DE" altLang="de-DE">
              <a:solidFill>
                <a:srgbClr val="EDF30B"/>
              </a:solidFill>
            </a:endParaRPr>
          </a:p>
        </p:txBody>
      </p:sp>
      <p:sp>
        <p:nvSpPr>
          <p:cNvPr id="2061" name="Rectangle 13"/>
          <p:cNvSpPr>
            <a:spLocks/>
          </p:cNvSpPr>
          <p:nvPr/>
        </p:nvSpPr>
        <p:spPr bwMode="auto">
          <a:xfrm>
            <a:off x="0" y="5846763"/>
            <a:ext cx="91440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charset="0"/>
              </a:defRPr>
            </a:lvl1pPr>
            <a:lvl2pPr marL="819150" indent="-285750">
              <a:spcBef>
                <a:spcPct val="20000"/>
              </a:spcBef>
              <a:buChar char="–"/>
              <a:defRPr sz="2800">
                <a:solidFill>
                  <a:schemeClr val="tx1"/>
                </a:solidFill>
                <a:latin typeface="Arial" charset="0"/>
              </a:defRPr>
            </a:lvl2pPr>
            <a:lvl3pPr marL="1227138" indent="-228600">
              <a:spcBef>
                <a:spcPct val="20000"/>
              </a:spcBef>
              <a:buChar char="•"/>
              <a:defRPr sz="2400">
                <a:solidFill>
                  <a:schemeClr val="tx1"/>
                </a:solidFill>
                <a:latin typeface="Arial" charset="0"/>
              </a:defRPr>
            </a:lvl3pPr>
            <a:lvl4pPr marL="1635125"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fontAlgn="base">
              <a:spcBef>
                <a:spcPct val="20000"/>
              </a:spcBef>
              <a:spcAft>
                <a:spcPct val="0"/>
              </a:spcAft>
              <a:buChar char="»"/>
              <a:defRPr sz="2000">
                <a:solidFill>
                  <a:schemeClr val="tx1"/>
                </a:solidFill>
                <a:latin typeface="Arial" charset="0"/>
              </a:defRPr>
            </a:lvl6pPr>
            <a:lvl7pPr marL="2971800" indent="-228600" fontAlgn="base">
              <a:spcBef>
                <a:spcPct val="20000"/>
              </a:spcBef>
              <a:spcAft>
                <a:spcPct val="0"/>
              </a:spcAft>
              <a:buChar char="»"/>
              <a:defRPr sz="2000">
                <a:solidFill>
                  <a:schemeClr val="tx1"/>
                </a:solidFill>
                <a:latin typeface="Arial" charset="0"/>
              </a:defRPr>
            </a:lvl7pPr>
            <a:lvl8pPr marL="3429000" indent="-228600" fontAlgn="base">
              <a:spcBef>
                <a:spcPct val="20000"/>
              </a:spcBef>
              <a:spcAft>
                <a:spcPct val="0"/>
              </a:spcAft>
              <a:buChar char="»"/>
              <a:defRPr sz="2000">
                <a:solidFill>
                  <a:schemeClr val="tx1"/>
                </a:solidFill>
                <a:latin typeface="Arial" charset="0"/>
              </a:defRPr>
            </a:lvl8pPr>
            <a:lvl9pPr marL="3886200" indent="-228600" fontAlgn="base">
              <a:spcBef>
                <a:spcPct val="20000"/>
              </a:spcBef>
              <a:spcAft>
                <a:spcPct val="0"/>
              </a:spcAft>
              <a:buChar char="»"/>
              <a:defRPr sz="2000">
                <a:solidFill>
                  <a:schemeClr val="tx1"/>
                </a:solidFill>
                <a:latin typeface="Arial" charset="0"/>
              </a:defRPr>
            </a:lvl9pPr>
          </a:lstStyle>
          <a:p>
            <a:pPr algn="ctr">
              <a:buFontTx/>
              <a:buNone/>
            </a:pPr>
            <a:r>
              <a:rPr lang="de-DE" altLang="de-DE" sz="1800" b="1" dirty="0" smtClean="0">
                <a:latin typeface="Palatino Linotype" pitchFamily="18" charset="0"/>
              </a:rPr>
              <a:t>20</a:t>
            </a:r>
            <a:r>
              <a:rPr lang="de-DE" altLang="de-DE" sz="1800" b="1" dirty="0">
                <a:latin typeface="Palatino Linotype" pitchFamily="18" charset="0"/>
              </a:rPr>
              <a:t>. Südwestdeutsche </a:t>
            </a:r>
            <a:r>
              <a:rPr lang="de-DE" altLang="de-DE" sz="1800" b="1" dirty="0" err="1" smtClean="0">
                <a:latin typeface="Palatino Linotype" pitchFamily="18" charset="0"/>
              </a:rPr>
              <a:t>Bestattertagung</a:t>
            </a:r>
            <a:r>
              <a:rPr lang="de-DE" altLang="de-DE" sz="1800" b="1" dirty="0" smtClean="0">
                <a:latin typeface="Palatino Linotype" pitchFamily="18" charset="0"/>
              </a:rPr>
              <a:t/>
            </a:r>
            <a:br>
              <a:rPr lang="de-DE" altLang="de-DE" sz="1800" b="1" dirty="0" smtClean="0">
                <a:latin typeface="Palatino Linotype" pitchFamily="18" charset="0"/>
              </a:rPr>
            </a:br>
            <a:r>
              <a:rPr lang="de-DE" altLang="de-DE" sz="1800" b="1" dirty="0" smtClean="0">
                <a:latin typeface="Palatino Linotype" pitchFamily="18" charset="0"/>
              </a:rPr>
              <a:t>16. März 2019</a:t>
            </a:r>
          </a:p>
        </p:txBody>
      </p:sp>
      <p:sp>
        <p:nvSpPr>
          <p:cNvPr id="2069" name="Rectangle 21"/>
          <p:cNvSpPr>
            <a:spLocks noChangeArrowheads="1"/>
          </p:cNvSpPr>
          <p:nvPr/>
        </p:nvSpPr>
        <p:spPr bwMode="auto">
          <a:xfrm>
            <a:off x="457200" y="0"/>
            <a:ext cx="8686800" cy="1295400"/>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a:endParaRPr lang="de-DE" altLang="de-DE" sz="2400" b="1">
              <a:solidFill>
                <a:srgbClr val="9900CC"/>
              </a:solidFill>
            </a:endParaRPr>
          </a:p>
        </p:txBody>
      </p:sp>
      <p:sp>
        <p:nvSpPr>
          <p:cNvPr id="2070" name="Rectangle 22"/>
          <p:cNvSpPr>
            <a:spLocks noChangeArrowheads="1"/>
          </p:cNvSpPr>
          <p:nvPr/>
        </p:nvSpPr>
        <p:spPr bwMode="auto">
          <a:xfrm>
            <a:off x="0" y="0"/>
            <a:ext cx="457200" cy="1295400"/>
          </a:xfrm>
          <a:prstGeom prst="rect">
            <a:avLst/>
          </a:prstGeom>
          <a:gradFill rotWithShape="1">
            <a:gsLst>
              <a:gs pos="0">
                <a:srgbClr val="FFCC00"/>
              </a:gs>
              <a:gs pos="100000">
                <a:srgbClr val="FFCC00">
                  <a:gamma/>
                  <a:tint val="58824"/>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fontAlgn="base">
              <a:spcBef>
                <a:spcPct val="20000"/>
              </a:spcBef>
              <a:spcAft>
                <a:spcPct val="0"/>
              </a:spcAft>
              <a:buChar char="»"/>
              <a:defRPr>
                <a:solidFill>
                  <a:schemeClr val="tx1"/>
                </a:solidFill>
                <a:latin typeface="Arial" charset="0"/>
              </a:defRPr>
            </a:lvl6pPr>
            <a:lvl7pPr marL="2971800" indent="-228600" fontAlgn="base">
              <a:spcBef>
                <a:spcPct val="20000"/>
              </a:spcBef>
              <a:spcAft>
                <a:spcPct val="0"/>
              </a:spcAft>
              <a:buChar char="»"/>
              <a:defRPr>
                <a:solidFill>
                  <a:schemeClr val="tx1"/>
                </a:solidFill>
                <a:latin typeface="Arial" charset="0"/>
              </a:defRPr>
            </a:lvl7pPr>
            <a:lvl8pPr marL="3429000" indent="-228600" fontAlgn="base">
              <a:spcBef>
                <a:spcPct val="20000"/>
              </a:spcBef>
              <a:spcAft>
                <a:spcPct val="0"/>
              </a:spcAft>
              <a:buChar char="»"/>
              <a:defRPr>
                <a:solidFill>
                  <a:schemeClr val="tx1"/>
                </a:solidFill>
                <a:latin typeface="Arial" charset="0"/>
              </a:defRPr>
            </a:lvl8pPr>
            <a:lvl9pPr marL="3886200" indent="-228600" fontAlgn="base">
              <a:spcBef>
                <a:spcPct val="20000"/>
              </a:spcBef>
              <a:spcAft>
                <a:spcPct val="0"/>
              </a:spcAft>
              <a:buChar char="»"/>
              <a:defRPr>
                <a:solidFill>
                  <a:schemeClr val="tx1"/>
                </a:solidFill>
                <a:latin typeface="Arial" charset="0"/>
              </a:defRPr>
            </a:lvl9pPr>
          </a:lstStyle>
          <a:p>
            <a:endParaRPr lang="de-DE" altLang="de-DE" sz="2400"/>
          </a:p>
        </p:txBody>
      </p:sp>
      <p:sp>
        <p:nvSpPr>
          <p:cNvPr id="2071" name="Rectangle 23"/>
          <p:cNvSpPr>
            <a:spLocks noChangeArrowheads="1"/>
          </p:cNvSpPr>
          <p:nvPr/>
        </p:nvSpPr>
        <p:spPr bwMode="auto">
          <a:xfrm>
            <a:off x="250825" y="2133600"/>
            <a:ext cx="8642350" cy="1728788"/>
          </a:xfrm>
          <a:prstGeom prst="rect">
            <a:avLst/>
          </a:prstGeom>
          <a:solidFill>
            <a:srgbClr val="FFCC00"/>
          </a:solidFill>
          <a:ln w="9525">
            <a:solidFill>
              <a:schemeClr val="bg2"/>
            </a:solidFill>
            <a:miter lim="800000"/>
            <a:headEnd/>
            <a:tailEnd/>
          </a:ln>
          <a:effectLst>
            <a:outerShdw dist="107763" dir="2700000" algn="ctr" rotWithShape="0">
              <a:schemeClr val="bg2"/>
            </a:outerShdw>
          </a:effec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r>
              <a:rPr lang="de-DE" altLang="zh-CN" sz="3200" b="1" dirty="0" smtClean="0">
                <a:solidFill>
                  <a:schemeClr val="tx1"/>
                </a:solidFill>
                <a:latin typeface="Palatino Linotype" pitchFamily="18" charset="0"/>
                <a:ea typeface="宋体" pitchFamily="2" charset="-122"/>
              </a:rPr>
              <a:t>Bestattungsrecht(e</a:t>
            </a:r>
            <a:r>
              <a:rPr lang="de-DE" altLang="zh-CN" sz="3200" b="1" dirty="0">
                <a:solidFill>
                  <a:schemeClr val="tx1"/>
                </a:solidFill>
                <a:latin typeface="Palatino Linotype" pitchFamily="18" charset="0"/>
                <a:ea typeface="宋体" pitchFamily="2" charset="-122"/>
              </a:rPr>
              <a:t>) in Deutschland – Herkommen, Reform und </a:t>
            </a:r>
            <a:r>
              <a:rPr lang="de-DE" altLang="zh-CN" sz="3200" b="1" dirty="0" smtClean="0">
                <a:solidFill>
                  <a:schemeClr val="tx1"/>
                </a:solidFill>
                <a:latin typeface="Palatino Linotype" pitchFamily="18" charset="0"/>
                <a:ea typeface="宋体" pitchFamily="2" charset="-122"/>
              </a:rPr>
              <a:t>Kleinstaaterei</a:t>
            </a:r>
            <a:endParaRPr lang="de-DE" altLang="de-DE" sz="2400" b="1" dirty="0">
              <a:solidFill>
                <a:schemeClr val="tx1"/>
              </a:solidFill>
              <a:latin typeface="Palatino Linotype" pitchFamily="18" charset="0"/>
              <a:ea typeface="宋体" pitchFamily="2" charset="-122"/>
            </a:endParaRPr>
          </a:p>
        </p:txBody>
      </p:sp>
      <p:pic>
        <p:nvPicPr>
          <p:cNvPr id="2076" name="Picture 28" descr="DUV Logo - H=120mm"/>
          <p:cNvPicPr>
            <a:picLocks noChangeAspect="1" noChangeArrowheads="1"/>
          </p:cNvPicPr>
          <p:nvPr/>
        </p:nvPicPr>
        <p:blipFill>
          <a:blip r:embed="rId2" cstate="print">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6588125" y="260350"/>
            <a:ext cx="2232025" cy="730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1" name="Rectangle 3"/>
          <p:cNvSpPr>
            <a:spLocks noChangeArrowheads="1"/>
          </p:cNvSpPr>
          <p:nvPr/>
        </p:nvSpPr>
        <p:spPr bwMode="auto">
          <a:xfrm>
            <a:off x="0" y="0"/>
            <a:ext cx="457200" cy="1295400"/>
          </a:xfrm>
          <a:prstGeom prst="rect">
            <a:avLst/>
          </a:prstGeom>
          <a:gradFill rotWithShape="1">
            <a:gsLst>
              <a:gs pos="0">
                <a:srgbClr val="FFCC00"/>
              </a:gs>
              <a:gs pos="100000">
                <a:srgbClr val="FFCC00">
                  <a:gamma/>
                  <a:tint val="58824"/>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fontAlgn="base">
              <a:spcBef>
                <a:spcPct val="20000"/>
              </a:spcBef>
              <a:spcAft>
                <a:spcPct val="0"/>
              </a:spcAft>
              <a:buChar char="»"/>
              <a:defRPr>
                <a:solidFill>
                  <a:schemeClr val="tx1"/>
                </a:solidFill>
                <a:latin typeface="Arial" charset="0"/>
              </a:defRPr>
            </a:lvl6pPr>
            <a:lvl7pPr marL="2971800" indent="-228600" fontAlgn="base">
              <a:spcBef>
                <a:spcPct val="20000"/>
              </a:spcBef>
              <a:spcAft>
                <a:spcPct val="0"/>
              </a:spcAft>
              <a:buChar char="»"/>
              <a:defRPr>
                <a:solidFill>
                  <a:schemeClr val="tx1"/>
                </a:solidFill>
                <a:latin typeface="Arial" charset="0"/>
              </a:defRPr>
            </a:lvl7pPr>
            <a:lvl8pPr marL="3429000" indent="-228600" fontAlgn="base">
              <a:spcBef>
                <a:spcPct val="20000"/>
              </a:spcBef>
              <a:spcAft>
                <a:spcPct val="0"/>
              </a:spcAft>
              <a:buChar char="»"/>
              <a:defRPr>
                <a:solidFill>
                  <a:schemeClr val="tx1"/>
                </a:solidFill>
                <a:latin typeface="Arial" charset="0"/>
              </a:defRPr>
            </a:lvl8pPr>
            <a:lvl9pPr marL="3886200" indent="-228600" fontAlgn="base">
              <a:spcBef>
                <a:spcPct val="20000"/>
              </a:spcBef>
              <a:spcAft>
                <a:spcPct val="0"/>
              </a:spcAft>
              <a:buChar char="»"/>
              <a:defRPr>
                <a:solidFill>
                  <a:schemeClr val="tx1"/>
                </a:solidFill>
                <a:latin typeface="Arial" charset="0"/>
              </a:defRPr>
            </a:lvl9pPr>
          </a:lstStyle>
          <a:p>
            <a:endParaRPr lang="de-DE" altLang="de-DE" sz="2400"/>
          </a:p>
        </p:txBody>
      </p:sp>
      <p:sp>
        <p:nvSpPr>
          <p:cNvPr id="283652" name="Text Box 4"/>
          <p:cNvSpPr txBox="1">
            <a:spLocks noChangeArrowheads="1"/>
          </p:cNvSpPr>
          <p:nvPr/>
        </p:nvSpPr>
        <p:spPr bwMode="auto">
          <a:xfrm>
            <a:off x="454549" y="1628800"/>
            <a:ext cx="8363272" cy="2708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0" indent="0">
              <a:spcBef>
                <a:spcPts val="1200"/>
              </a:spcBef>
            </a:pPr>
            <a:r>
              <a:rPr lang="de-DE" altLang="de-DE" sz="2000" dirty="0" smtClean="0"/>
              <a:t>Steigerung der Zahl behördlich und privat veranlasster „</a:t>
            </a:r>
            <a:r>
              <a:rPr lang="de-DE" altLang="de-DE" sz="2000" b="1" dirty="0" smtClean="0"/>
              <a:t>Discount Bestattungen“ </a:t>
            </a:r>
          </a:p>
          <a:p>
            <a:pPr marL="342900" indent="-342900">
              <a:spcBef>
                <a:spcPts val="1200"/>
              </a:spcBef>
              <a:buFont typeface="Arial" panose="020B0604020202020204" pitchFamily="34" charset="0"/>
              <a:buChar char="•"/>
            </a:pPr>
            <a:r>
              <a:rPr lang="de-DE" altLang="de-DE" sz="2000" dirty="0" smtClean="0"/>
              <a:t>führt zur Frage nach </a:t>
            </a:r>
            <a:r>
              <a:rPr lang="de-DE" altLang="de-DE" sz="2000" b="1" dirty="0" smtClean="0"/>
              <a:t>Mindestmaß menschenwürdiger Bestattung </a:t>
            </a:r>
            <a:r>
              <a:rPr lang="de-DE" altLang="de-DE" sz="2000" dirty="0" smtClean="0"/>
              <a:t>(in Abgrenzung zur „Entsorgung“)</a:t>
            </a:r>
          </a:p>
          <a:p>
            <a:pPr marL="342900" indent="-342900">
              <a:spcBef>
                <a:spcPts val="1200"/>
              </a:spcBef>
              <a:buFont typeface="Arial" panose="020B0604020202020204" pitchFamily="34" charset="0"/>
              <a:buChar char="•"/>
            </a:pPr>
            <a:r>
              <a:rPr lang="de-DE" altLang="de-DE" sz="2000" dirty="0" smtClean="0"/>
              <a:t>führt </a:t>
            </a:r>
            <a:r>
              <a:rPr lang="de-DE" altLang="de-DE" sz="2000" dirty="0"/>
              <a:t>politisch auch zur Frage, wie im Bestattungssektor </a:t>
            </a:r>
            <a:r>
              <a:rPr lang="de-DE" altLang="de-DE" sz="2000" b="1" dirty="0"/>
              <a:t>Sozialdumping</a:t>
            </a:r>
            <a:r>
              <a:rPr lang="de-DE" altLang="de-DE" sz="2000" dirty="0"/>
              <a:t> vermieden werden </a:t>
            </a:r>
            <a:r>
              <a:rPr lang="de-DE" altLang="de-DE" sz="2000" dirty="0" smtClean="0"/>
              <a:t>kann</a:t>
            </a:r>
          </a:p>
          <a:p>
            <a:pPr marL="457200" lvl="1" indent="0">
              <a:spcBef>
                <a:spcPts val="1200"/>
              </a:spcBef>
            </a:pPr>
            <a:r>
              <a:rPr lang="de-DE" altLang="de-DE" sz="2000" dirty="0" smtClean="0"/>
              <a:t>→ Diskussion über „Grabsteine aus Kinderhand“</a:t>
            </a:r>
          </a:p>
        </p:txBody>
      </p:sp>
      <p:sp>
        <p:nvSpPr>
          <p:cNvPr id="6" name="Rectangle 2"/>
          <p:cNvSpPr>
            <a:spLocks noChangeArrowheads="1"/>
          </p:cNvSpPr>
          <p:nvPr/>
        </p:nvSpPr>
        <p:spPr bwMode="auto">
          <a:xfrm>
            <a:off x="457200" y="0"/>
            <a:ext cx="8686800" cy="1295400"/>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14000"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marL="514350" indent="-514350" algn="l">
              <a:spcBef>
                <a:spcPts val="1800"/>
              </a:spcBef>
              <a:buFont typeface="+mj-lt"/>
              <a:buAutoNum type="romanUcPeriod"/>
            </a:pPr>
            <a:r>
              <a:rPr lang="de-DE" sz="2400" b="1" dirty="0"/>
              <a:t>Ursachen der zunehmenden </a:t>
            </a:r>
            <a:r>
              <a:rPr lang="de-DE" sz="2400" b="1" dirty="0" smtClean="0"/>
              <a:t>Reformdiskussionen</a:t>
            </a:r>
            <a:endParaRPr lang="de-DE" sz="2400" b="1" dirty="0"/>
          </a:p>
        </p:txBody>
      </p:sp>
    </p:spTree>
    <p:extLst>
      <p:ext uri="{BB962C8B-B14F-4D97-AF65-F5344CB8AC3E}">
        <p14:creationId xmlns:p14="http://schemas.microsoft.com/office/powerpoint/2010/main" val="42821760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1" name="Rectangle 3"/>
          <p:cNvSpPr>
            <a:spLocks noChangeArrowheads="1"/>
          </p:cNvSpPr>
          <p:nvPr/>
        </p:nvSpPr>
        <p:spPr bwMode="auto">
          <a:xfrm>
            <a:off x="0" y="0"/>
            <a:ext cx="457200" cy="1295400"/>
          </a:xfrm>
          <a:prstGeom prst="rect">
            <a:avLst/>
          </a:prstGeom>
          <a:gradFill rotWithShape="1">
            <a:gsLst>
              <a:gs pos="0">
                <a:srgbClr val="FFCC00"/>
              </a:gs>
              <a:gs pos="100000">
                <a:srgbClr val="FFCC00">
                  <a:gamma/>
                  <a:tint val="58824"/>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fontAlgn="base">
              <a:spcBef>
                <a:spcPct val="20000"/>
              </a:spcBef>
              <a:spcAft>
                <a:spcPct val="0"/>
              </a:spcAft>
              <a:buChar char="»"/>
              <a:defRPr>
                <a:solidFill>
                  <a:schemeClr val="tx1"/>
                </a:solidFill>
                <a:latin typeface="Arial" charset="0"/>
              </a:defRPr>
            </a:lvl6pPr>
            <a:lvl7pPr marL="2971800" indent="-228600" fontAlgn="base">
              <a:spcBef>
                <a:spcPct val="20000"/>
              </a:spcBef>
              <a:spcAft>
                <a:spcPct val="0"/>
              </a:spcAft>
              <a:buChar char="»"/>
              <a:defRPr>
                <a:solidFill>
                  <a:schemeClr val="tx1"/>
                </a:solidFill>
                <a:latin typeface="Arial" charset="0"/>
              </a:defRPr>
            </a:lvl7pPr>
            <a:lvl8pPr marL="3429000" indent="-228600" fontAlgn="base">
              <a:spcBef>
                <a:spcPct val="20000"/>
              </a:spcBef>
              <a:spcAft>
                <a:spcPct val="0"/>
              </a:spcAft>
              <a:buChar char="»"/>
              <a:defRPr>
                <a:solidFill>
                  <a:schemeClr val="tx1"/>
                </a:solidFill>
                <a:latin typeface="Arial" charset="0"/>
              </a:defRPr>
            </a:lvl8pPr>
            <a:lvl9pPr marL="3886200" indent="-228600" fontAlgn="base">
              <a:spcBef>
                <a:spcPct val="20000"/>
              </a:spcBef>
              <a:spcAft>
                <a:spcPct val="0"/>
              </a:spcAft>
              <a:buChar char="»"/>
              <a:defRPr>
                <a:solidFill>
                  <a:schemeClr val="tx1"/>
                </a:solidFill>
                <a:latin typeface="Arial" charset="0"/>
              </a:defRPr>
            </a:lvl9pPr>
          </a:lstStyle>
          <a:p>
            <a:endParaRPr lang="de-DE" altLang="de-DE" sz="2400"/>
          </a:p>
        </p:txBody>
      </p:sp>
      <p:sp>
        <p:nvSpPr>
          <p:cNvPr id="283652" name="Text Box 4"/>
          <p:cNvSpPr txBox="1">
            <a:spLocks noChangeArrowheads="1"/>
          </p:cNvSpPr>
          <p:nvPr/>
        </p:nvSpPr>
        <p:spPr bwMode="auto">
          <a:xfrm>
            <a:off x="443860" y="1484784"/>
            <a:ext cx="8686800"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285750" indent="-285750">
              <a:spcBef>
                <a:spcPts val="1200"/>
              </a:spcBef>
              <a:buFont typeface="Arial" panose="020B0604020202020204" pitchFamily="34" charset="0"/>
              <a:buChar char="•"/>
            </a:pPr>
            <a:r>
              <a:rPr lang="de-DE" altLang="de-DE" sz="2000" dirty="0" smtClean="0"/>
              <a:t>Zunehmende </a:t>
            </a:r>
            <a:r>
              <a:rPr lang="de-DE" altLang="de-DE" sz="2000" b="1" dirty="0" smtClean="0"/>
              <a:t>Akzeptanz der Feuerbestattung </a:t>
            </a:r>
            <a:r>
              <a:rPr lang="de-DE" altLang="de-DE" sz="2000" dirty="0" smtClean="0"/>
              <a:t>auch in den katholisch geprägten Gebieten Süd- und Westdeutschlands führt offenbar dazu</a:t>
            </a:r>
          </a:p>
          <a:p>
            <a:pPr marL="742950" lvl="1" indent="-285750">
              <a:spcBef>
                <a:spcPts val="1200"/>
              </a:spcBef>
              <a:buFont typeface="Arial" panose="020B0604020202020204" pitchFamily="34" charset="0"/>
              <a:buChar char="–"/>
            </a:pPr>
            <a:r>
              <a:rPr lang="de-DE" altLang="de-DE" sz="2000" dirty="0" smtClean="0"/>
              <a:t>dass Totenasche zunehmend als „Reliquie“ denkbar wird, die nach Hause genommen werden kann und aus der auch „</a:t>
            </a:r>
            <a:r>
              <a:rPr lang="de-DE" altLang="de-DE" sz="2000" dirty="0" err="1" smtClean="0"/>
              <a:t>anfassbare</a:t>
            </a:r>
            <a:r>
              <a:rPr lang="de-DE" altLang="de-DE" sz="2000" dirty="0" smtClean="0"/>
              <a:t> Erinnerungen“ hergestellt werden können</a:t>
            </a:r>
          </a:p>
          <a:p>
            <a:pPr marL="742950" lvl="1" indent="-285750">
              <a:spcBef>
                <a:spcPts val="1200"/>
              </a:spcBef>
              <a:buFont typeface="Arial" panose="020B0604020202020204" pitchFamily="34" charset="0"/>
              <a:buChar char="–"/>
            </a:pPr>
            <a:r>
              <a:rPr lang="de-DE" altLang="de-DE" sz="2000" dirty="0" smtClean="0"/>
              <a:t>dass wirklich anonyme Bestattungen gewünscht werden, auch um niemanden mit der Grabpflege zu belasten</a:t>
            </a:r>
          </a:p>
          <a:p>
            <a:pPr marL="742950" lvl="1" indent="-285750">
              <a:spcBef>
                <a:spcPts val="1200"/>
              </a:spcBef>
              <a:buFont typeface="Arial" panose="020B0604020202020204" pitchFamily="34" charset="0"/>
              <a:buChar char="–"/>
            </a:pPr>
            <a:r>
              <a:rPr lang="de-DE" altLang="de-DE" sz="2000" dirty="0" smtClean="0"/>
              <a:t>dass sog. „</a:t>
            </a:r>
            <a:r>
              <a:rPr lang="de-DE" altLang="de-DE" sz="2000" b="1" dirty="0" smtClean="0"/>
              <a:t>naturnahe Bestattungen</a:t>
            </a:r>
            <a:r>
              <a:rPr lang="de-DE" altLang="de-DE" sz="2000" dirty="0" smtClean="0"/>
              <a:t>“ gewünscht werden</a:t>
            </a:r>
          </a:p>
          <a:p>
            <a:pPr marL="342900" indent="-342900">
              <a:spcBef>
                <a:spcPts val="1200"/>
              </a:spcBef>
              <a:buFont typeface="Arial" panose="020B0604020202020204" pitchFamily="34" charset="0"/>
              <a:buChar char="•"/>
            </a:pPr>
            <a:r>
              <a:rPr lang="de-DE" altLang="de-DE" sz="2000" dirty="0"/>
              <a:t>Neue Bestattungsformen </a:t>
            </a:r>
            <a:r>
              <a:rPr lang="de-DE" altLang="de-DE" sz="2000" dirty="0" smtClean="0"/>
              <a:t>und -wünsche </a:t>
            </a:r>
            <a:r>
              <a:rPr lang="de-DE" altLang="de-DE" sz="2000" dirty="0"/>
              <a:t>(auch) als </a:t>
            </a:r>
            <a:r>
              <a:rPr lang="de-DE" altLang="de-DE" sz="2000" b="1" dirty="0"/>
              <a:t>Migrationsfolgen </a:t>
            </a:r>
            <a:r>
              <a:rPr lang="de-DE" altLang="de-DE" sz="2000" dirty="0"/>
              <a:t>und Folgen zunehmender „Auslandserfahrung“ der </a:t>
            </a:r>
            <a:r>
              <a:rPr lang="de-DE" altLang="de-DE" sz="2000" dirty="0" smtClean="0"/>
              <a:t>Bevölkerung</a:t>
            </a:r>
          </a:p>
          <a:p>
            <a:pPr marL="342900" indent="-342900">
              <a:spcBef>
                <a:spcPts val="1200"/>
              </a:spcBef>
              <a:buFont typeface="Arial" panose="020B0604020202020204" pitchFamily="34" charset="0"/>
              <a:buChar char="•"/>
            </a:pPr>
            <a:r>
              <a:rPr lang="de-DE" altLang="de-DE" sz="2000" dirty="0" smtClean="0"/>
              <a:t>Zunehmend </a:t>
            </a:r>
            <a:r>
              <a:rPr lang="de-DE" altLang="de-DE" sz="2000" dirty="0"/>
              <a:t>erkennbar werdende Bedarfe von Friedhofssanierungen wegen schlechter Bodeneignung – trifft auf </a:t>
            </a:r>
            <a:r>
              <a:rPr lang="de-DE" altLang="de-DE" sz="2000" b="1" dirty="0"/>
              <a:t>gesteigertes Umweltbewusstsein, </a:t>
            </a:r>
            <a:r>
              <a:rPr lang="de-DE" altLang="de-DE" sz="2000" dirty="0"/>
              <a:t>Angst vor Verwesungsvorgang (und einer weiteren Nachfrage nach Feuerbestattung</a:t>
            </a:r>
            <a:r>
              <a:rPr lang="de-DE" altLang="de-DE" sz="2000" dirty="0" smtClean="0"/>
              <a:t>?)</a:t>
            </a:r>
          </a:p>
        </p:txBody>
      </p:sp>
      <p:sp>
        <p:nvSpPr>
          <p:cNvPr id="6" name="Rectangle 2"/>
          <p:cNvSpPr>
            <a:spLocks noChangeArrowheads="1"/>
          </p:cNvSpPr>
          <p:nvPr/>
        </p:nvSpPr>
        <p:spPr bwMode="auto">
          <a:xfrm>
            <a:off x="457200" y="0"/>
            <a:ext cx="8686800" cy="1295400"/>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14000"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marL="514350" indent="-514350" algn="l">
              <a:spcBef>
                <a:spcPts val="1800"/>
              </a:spcBef>
              <a:buFont typeface="+mj-lt"/>
              <a:buAutoNum type="romanUcPeriod"/>
            </a:pPr>
            <a:r>
              <a:rPr lang="de-DE" sz="2400" b="1" dirty="0"/>
              <a:t>Ursachen der zunehmenden </a:t>
            </a:r>
            <a:r>
              <a:rPr lang="de-DE" sz="2400" b="1" dirty="0" smtClean="0"/>
              <a:t>Reformdiskussionen</a:t>
            </a:r>
            <a:endParaRPr lang="de-DE" sz="2400" b="1" dirty="0"/>
          </a:p>
        </p:txBody>
      </p:sp>
    </p:spTree>
    <p:extLst>
      <p:ext uri="{BB962C8B-B14F-4D97-AF65-F5344CB8AC3E}">
        <p14:creationId xmlns:p14="http://schemas.microsoft.com/office/powerpoint/2010/main" val="29821401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1" name="Rectangle 3"/>
          <p:cNvSpPr>
            <a:spLocks noChangeArrowheads="1"/>
          </p:cNvSpPr>
          <p:nvPr/>
        </p:nvSpPr>
        <p:spPr bwMode="auto">
          <a:xfrm>
            <a:off x="0" y="0"/>
            <a:ext cx="457200" cy="1295400"/>
          </a:xfrm>
          <a:prstGeom prst="rect">
            <a:avLst/>
          </a:prstGeom>
          <a:gradFill rotWithShape="1">
            <a:gsLst>
              <a:gs pos="0">
                <a:srgbClr val="FFCC00"/>
              </a:gs>
              <a:gs pos="100000">
                <a:srgbClr val="FFCC00">
                  <a:gamma/>
                  <a:tint val="58824"/>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fontAlgn="base">
              <a:spcBef>
                <a:spcPct val="20000"/>
              </a:spcBef>
              <a:spcAft>
                <a:spcPct val="0"/>
              </a:spcAft>
              <a:buChar char="»"/>
              <a:defRPr>
                <a:solidFill>
                  <a:schemeClr val="tx1"/>
                </a:solidFill>
                <a:latin typeface="Arial" charset="0"/>
              </a:defRPr>
            </a:lvl6pPr>
            <a:lvl7pPr marL="2971800" indent="-228600" fontAlgn="base">
              <a:spcBef>
                <a:spcPct val="20000"/>
              </a:spcBef>
              <a:spcAft>
                <a:spcPct val="0"/>
              </a:spcAft>
              <a:buChar char="»"/>
              <a:defRPr>
                <a:solidFill>
                  <a:schemeClr val="tx1"/>
                </a:solidFill>
                <a:latin typeface="Arial" charset="0"/>
              </a:defRPr>
            </a:lvl7pPr>
            <a:lvl8pPr marL="3429000" indent="-228600" fontAlgn="base">
              <a:spcBef>
                <a:spcPct val="20000"/>
              </a:spcBef>
              <a:spcAft>
                <a:spcPct val="0"/>
              </a:spcAft>
              <a:buChar char="»"/>
              <a:defRPr>
                <a:solidFill>
                  <a:schemeClr val="tx1"/>
                </a:solidFill>
                <a:latin typeface="Arial" charset="0"/>
              </a:defRPr>
            </a:lvl8pPr>
            <a:lvl9pPr marL="3886200" indent="-228600" fontAlgn="base">
              <a:spcBef>
                <a:spcPct val="20000"/>
              </a:spcBef>
              <a:spcAft>
                <a:spcPct val="0"/>
              </a:spcAft>
              <a:buChar char="»"/>
              <a:defRPr>
                <a:solidFill>
                  <a:schemeClr val="tx1"/>
                </a:solidFill>
                <a:latin typeface="Arial" charset="0"/>
              </a:defRPr>
            </a:lvl9pPr>
          </a:lstStyle>
          <a:p>
            <a:endParaRPr lang="de-DE" altLang="de-DE" sz="2400"/>
          </a:p>
        </p:txBody>
      </p:sp>
      <p:sp>
        <p:nvSpPr>
          <p:cNvPr id="283652" name="Text Box 4"/>
          <p:cNvSpPr txBox="1">
            <a:spLocks noChangeArrowheads="1"/>
          </p:cNvSpPr>
          <p:nvPr/>
        </p:nvSpPr>
        <p:spPr bwMode="auto">
          <a:xfrm>
            <a:off x="457200" y="1412776"/>
            <a:ext cx="8381528"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0" indent="0">
              <a:spcBef>
                <a:spcPts val="1200"/>
              </a:spcBef>
            </a:pPr>
            <a:r>
              <a:rPr lang="de-DE" altLang="de-DE" sz="2000" dirty="0"/>
              <a:t>Generelle Verunsicherungen betreffend des Umgangs mit Tod und Trauer und der Forderungen von Pietät und postmortaler Menschenwürde in der </a:t>
            </a:r>
            <a:r>
              <a:rPr lang="de-DE" altLang="de-DE" sz="2000" b="1" dirty="0"/>
              <a:t>pluralistischen Gesellschaft </a:t>
            </a:r>
            <a:r>
              <a:rPr lang="de-DE" altLang="de-DE" sz="2000" dirty="0"/>
              <a:t>führt </a:t>
            </a:r>
            <a:r>
              <a:rPr lang="de-DE" altLang="de-DE" sz="2000" dirty="0" smtClean="0"/>
              <a:t>zur „</a:t>
            </a:r>
            <a:r>
              <a:rPr lang="de-DE" altLang="de-DE" sz="2000" b="1" dirty="0" smtClean="0"/>
              <a:t>Individualisierung</a:t>
            </a:r>
            <a:r>
              <a:rPr lang="de-DE" altLang="de-DE" sz="2000" b="1" dirty="0"/>
              <a:t>“ von Bestattung und </a:t>
            </a:r>
            <a:r>
              <a:rPr lang="de-DE" altLang="de-DE" sz="2000" b="1" dirty="0" smtClean="0"/>
              <a:t>Trauerbewältigung </a:t>
            </a:r>
            <a:r>
              <a:rPr lang="de-DE" altLang="de-DE" sz="2000" dirty="0" smtClean="0"/>
              <a:t>und</a:t>
            </a:r>
            <a:endParaRPr lang="de-DE" altLang="de-DE" sz="2000" dirty="0"/>
          </a:p>
          <a:p>
            <a:pPr marL="285750" indent="-285750">
              <a:spcBef>
                <a:spcPts val="1200"/>
              </a:spcBef>
              <a:buFont typeface="Arial" panose="020B0604020202020204" pitchFamily="34" charset="0"/>
              <a:buChar char="•"/>
            </a:pPr>
            <a:r>
              <a:rPr lang="de-DE" altLang="de-DE" sz="2000" dirty="0" smtClean="0"/>
              <a:t>zum Wunsch nach stärkerer Betonung des Selbstbestimmungsrechts des Verstorbenen und der Angehörigen</a:t>
            </a:r>
          </a:p>
          <a:p>
            <a:pPr marL="285750" indent="-285750">
              <a:spcBef>
                <a:spcPts val="1200"/>
              </a:spcBef>
              <a:buFont typeface="Arial" panose="020B0604020202020204" pitchFamily="34" charset="0"/>
              <a:buChar char="•"/>
            </a:pPr>
            <a:r>
              <a:rPr lang="de-DE" altLang="de-DE" sz="2000" dirty="0" smtClean="0"/>
              <a:t>zur stärkeren Nachfrage im </a:t>
            </a:r>
            <a:r>
              <a:rPr lang="de-DE" altLang="de-DE" sz="2000" b="1" dirty="0" smtClean="0"/>
              <a:t>„Premium Segment“ </a:t>
            </a:r>
            <a:r>
              <a:rPr lang="de-DE" altLang="de-DE" sz="2000" dirty="0" smtClean="0"/>
              <a:t>für (einzelne) Bestattungsleistungen</a:t>
            </a:r>
          </a:p>
          <a:p>
            <a:pPr marL="285750" indent="-285750">
              <a:spcBef>
                <a:spcPts val="1200"/>
              </a:spcBef>
              <a:buFont typeface="Arial" panose="020B0604020202020204" pitchFamily="34" charset="0"/>
              <a:buChar char="•"/>
            </a:pPr>
            <a:r>
              <a:rPr lang="de-DE" altLang="de-DE" sz="2000" dirty="0" smtClean="0"/>
              <a:t>zur abnehmenden Akzeptanz </a:t>
            </a:r>
            <a:r>
              <a:rPr lang="de-DE" altLang="de-DE" sz="2000" dirty="0"/>
              <a:t>für Verpflichtung zur Nutzung öffentlicher – frei zugänglicher – „Trauerräume“ (Friedhöfen</a:t>
            </a:r>
            <a:r>
              <a:rPr lang="de-DE" altLang="de-DE" sz="2000" dirty="0" smtClean="0"/>
              <a:t>) und daher zum Ruf nach Abschied vom Friedhofszwang</a:t>
            </a:r>
            <a:endParaRPr lang="de-DE" altLang="de-DE" sz="2000" dirty="0"/>
          </a:p>
          <a:p>
            <a:pPr marL="285750" indent="-285750">
              <a:spcBef>
                <a:spcPts val="1200"/>
              </a:spcBef>
              <a:buFont typeface="Arial" panose="020B0604020202020204" pitchFamily="34" charset="0"/>
              <a:buChar char="•"/>
            </a:pPr>
            <a:r>
              <a:rPr lang="de-DE" altLang="de-DE" sz="2000" dirty="0"/>
              <a:t>z</a:t>
            </a:r>
            <a:r>
              <a:rPr lang="de-DE" altLang="de-DE" sz="2000" dirty="0" smtClean="0"/>
              <a:t>u </a:t>
            </a:r>
            <a:r>
              <a:rPr lang="de-DE" altLang="de-DE" sz="2000" dirty="0"/>
              <a:t>(vermehrt?) rechtlich ausgetragenen Streitigkeiten über die Art und Weise der Bestattung und Totengedenken zwischen Hinterbliebenen und </a:t>
            </a:r>
            <a:r>
              <a:rPr lang="de-DE" altLang="de-DE" sz="2000" dirty="0" smtClean="0"/>
              <a:t>Totenfürsorgeberechtigten</a:t>
            </a:r>
            <a:endParaRPr lang="de-DE" altLang="de-DE" sz="2000" dirty="0"/>
          </a:p>
        </p:txBody>
      </p:sp>
      <p:sp>
        <p:nvSpPr>
          <p:cNvPr id="5" name="Rectangle 2"/>
          <p:cNvSpPr>
            <a:spLocks noChangeArrowheads="1"/>
          </p:cNvSpPr>
          <p:nvPr/>
        </p:nvSpPr>
        <p:spPr bwMode="auto">
          <a:xfrm>
            <a:off x="457200" y="0"/>
            <a:ext cx="8686800" cy="1295400"/>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14000"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marL="514350" indent="-514350" algn="l">
              <a:spcBef>
                <a:spcPts val="1800"/>
              </a:spcBef>
              <a:buFont typeface="+mj-lt"/>
              <a:buAutoNum type="romanUcPeriod"/>
            </a:pPr>
            <a:r>
              <a:rPr lang="de-DE" sz="2400" b="1" dirty="0"/>
              <a:t>Ursachen der zunehmenden </a:t>
            </a:r>
            <a:r>
              <a:rPr lang="de-DE" sz="2400" b="1" dirty="0" smtClean="0"/>
              <a:t>Reformdiskussionen</a:t>
            </a:r>
            <a:endParaRPr lang="de-DE" sz="2400" b="1" dirty="0"/>
          </a:p>
        </p:txBody>
      </p:sp>
    </p:spTree>
    <p:extLst>
      <p:ext uri="{BB962C8B-B14F-4D97-AF65-F5344CB8AC3E}">
        <p14:creationId xmlns:p14="http://schemas.microsoft.com/office/powerpoint/2010/main" val="34443003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1" name="Rectangle 3"/>
          <p:cNvSpPr>
            <a:spLocks noChangeArrowheads="1"/>
          </p:cNvSpPr>
          <p:nvPr/>
        </p:nvSpPr>
        <p:spPr bwMode="auto">
          <a:xfrm>
            <a:off x="0" y="0"/>
            <a:ext cx="457200" cy="1295400"/>
          </a:xfrm>
          <a:prstGeom prst="rect">
            <a:avLst/>
          </a:prstGeom>
          <a:gradFill rotWithShape="1">
            <a:gsLst>
              <a:gs pos="0">
                <a:srgbClr val="FFCC00"/>
              </a:gs>
              <a:gs pos="100000">
                <a:srgbClr val="FFCC00">
                  <a:gamma/>
                  <a:tint val="58824"/>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fontAlgn="base">
              <a:spcBef>
                <a:spcPct val="20000"/>
              </a:spcBef>
              <a:spcAft>
                <a:spcPct val="0"/>
              </a:spcAft>
              <a:buChar char="»"/>
              <a:defRPr>
                <a:solidFill>
                  <a:schemeClr val="tx1"/>
                </a:solidFill>
                <a:latin typeface="Arial" charset="0"/>
              </a:defRPr>
            </a:lvl6pPr>
            <a:lvl7pPr marL="2971800" indent="-228600" fontAlgn="base">
              <a:spcBef>
                <a:spcPct val="20000"/>
              </a:spcBef>
              <a:spcAft>
                <a:spcPct val="0"/>
              </a:spcAft>
              <a:buChar char="»"/>
              <a:defRPr>
                <a:solidFill>
                  <a:schemeClr val="tx1"/>
                </a:solidFill>
                <a:latin typeface="Arial" charset="0"/>
              </a:defRPr>
            </a:lvl7pPr>
            <a:lvl8pPr marL="3429000" indent="-228600" fontAlgn="base">
              <a:spcBef>
                <a:spcPct val="20000"/>
              </a:spcBef>
              <a:spcAft>
                <a:spcPct val="0"/>
              </a:spcAft>
              <a:buChar char="»"/>
              <a:defRPr>
                <a:solidFill>
                  <a:schemeClr val="tx1"/>
                </a:solidFill>
                <a:latin typeface="Arial" charset="0"/>
              </a:defRPr>
            </a:lvl8pPr>
            <a:lvl9pPr marL="3886200" indent="-228600" fontAlgn="base">
              <a:spcBef>
                <a:spcPct val="20000"/>
              </a:spcBef>
              <a:spcAft>
                <a:spcPct val="0"/>
              </a:spcAft>
              <a:buChar char="»"/>
              <a:defRPr>
                <a:solidFill>
                  <a:schemeClr val="tx1"/>
                </a:solidFill>
                <a:latin typeface="Arial" charset="0"/>
              </a:defRPr>
            </a:lvl9pPr>
          </a:lstStyle>
          <a:p>
            <a:endParaRPr lang="de-DE" altLang="de-DE" sz="2400"/>
          </a:p>
        </p:txBody>
      </p:sp>
      <p:sp>
        <p:nvSpPr>
          <p:cNvPr id="283652" name="Text Box 4"/>
          <p:cNvSpPr txBox="1">
            <a:spLocks noChangeArrowheads="1"/>
          </p:cNvSpPr>
          <p:nvPr/>
        </p:nvSpPr>
        <p:spPr bwMode="auto">
          <a:xfrm>
            <a:off x="457200" y="1484784"/>
            <a:ext cx="8686800" cy="4939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0" indent="0">
              <a:spcBef>
                <a:spcPts val="1200"/>
              </a:spcBef>
            </a:pPr>
            <a:r>
              <a:rPr lang="de-DE" altLang="de-DE" sz="2000" b="1" dirty="0" smtClean="0"/>
              <a:t>Sterben, Tod, Vergänglichkeit, Trauer</a:t>
            </a:r>
            <a:r>
              <a:rPr lang="de-DE" altLang="de-DE" sz="2000" dirty="0" smtClean="0"/>
              <a:t> sind</a:t>
            </a:r>
          </a:p>
          <a:p>
            <a:pPr marL="285750" indent="-285750">
              <a:spcBef>
                <a:spcPts val="1200"/>
              </a:spcBef>
              <a:buFont typeface="Arial" panose="020B0604020202020204" pitchFamily="34" charset="0"/>
              <a:buChar char="•"/>
            </a:pPr>
            <a:r>
              <a:rPr lang="de-DE" altLang="de-DE" sz="2000" dirty="0" smtClean="0"/>
              <a:t>furchteinflößend, nicht steuerbar, widersprechen „Leistungsgesellschaft“</a:t>
            </a:r>
          </a:p>
          <a:p>
            <a:pPr marL="285750" indent="-285750">
              <a:spcBef>
                <a:spcPts val="1200"/>
              </a:spcBef>
              <a:buFont typeface="Arial" panose="020B0604020202020204" pitchFamily="34" charset="0"/>
              <a:buChar char="•"/>
            </a:pPr>
            <a:r>
              <a:rPr lang="de-DE" altLang="de-DE" sz="2000" dirty="0" smtClean="0"/>
              <a:t>in Wohlstandsgesellschaft zumeist nur punktuelle Extremerfahrungen im Menschenleben – nicht ständiger Begleiter</a:t>
            </a:r>
          </a:p>
          <a:p>
            <a:pPr marL="0" indent="0">
              <a:spcBef>
                <a:spcPts val="1800"/>
              </a:spcBef>
            </a:pPr>
            <a:r>
              <a:rPr lang="de-DE" altLang="de-DE" sz="2000" b="1" dirty="0" smtClean="0"/>
              <a:t>Leichen, Verwesungsprozesse, Krematorien </a:t>
            </a:r>
            <a:r>
              <a:rPr lang="de-DE" altLang="de-DE" sz="2000" dirty="0" smtClean="0"/>
              <a:t>sind </a:t>
            </a:r>
          </a:p>
          <a:p>
            <a:pPr marL="285750" indent="-285750">
              <a:spcBef>
                <a:spcPts val="1200"/>
              </a:spcBef>
              <a:buFont typeface="Arial" panose="020B0604020202020204" pitchFamily="34" charset="0"/>
              <a:buChar char="•"/>
            </a:pPr>
            <a:r>
              <a:rPr lang="de-DE" altLang="de-DE" sz="2000" dirty="0" smtClean="0"/>
              <a:t>furchteinflößend, stoßen ab, werden tabuisiert</a:t>
            </a:r>
          </a:p>
          <a:p>
            <a:pPr marL="0" indent="0">
              <a:spcBef>
                <a:spcPts val="2400"/>
              </a:spcBef>
            </a:pPr>
            <a:r>
              <a:rPr lang="de-DE" altLang="de-DE" sz="2000" b="1" dirty="0" smtClean="0"/>
              <a:t>Gefahr </a:t>
            </a:r>
            <a:r>
              <a:rPr lang="de-DE" altLang="de-DE" sz="2000" b="1" dirty="0"/>
              <a:t>schlecht </a:t>
            </a:r>
            <a:r>
              <a:rPr lang="de-DE" altLang="de-DE" sz="2000" b="1" dirty="0" smtClean="0"/>
              <a:t>vorbereiteter, vollzuguntauglicher politischer und rechtlicher (Schein-)Lösungen </a:t>
            </a:r>
            <a:endParaRPr lang="de-DE" altLang="de-DE" sz="2000" b="1" dirty="0"/>
          </a:p>
          <a:p>
            <a:pPr marL="342900" indent="-342900">
              <a:spcBef>
                <a:spcPts val="1200"/>
              </a:spcBef>
              <a:buFont typeface="Arial" panose="020B0604020202020204" pitchFamily="34" charset="0"/>
              <a:buChar char="•"/>
            </a:pPr>
            <a:r>
              <a:rPr lang="de-DE" altLang="de-DE" sz="2000" dirty="0" smtClean="0"/>
              <a:t>um individuelle Komfortzonen nicht verlassen zu müssen</a:t>
            </a:r>
          </a:p>
          <a:p>
            <a:pPr marL="342900" indent="-342900">
              <a:spcBef>
                <a:spcPts val="1200"/>
              </a:spcBef>
              <a:buFont typeface="Arial" panose="020B0604020202020204" pitchFamily="34" charset="0"/>
              <a:buChar char="•"/>
            </a:pPr>
            <a:r>
              <a:rPr lang="de-DE" altLang="de-DE" sz="2000" dirty="0" smtClean="0"/>
              <a:t>um Wähler nicht zu schockieren</a:t>
            </a:r>
          </a:p>
          <a:p>
            <a:pPr marL="342900" indent="-342900">
              <a:spcBef>
                <a:spcPts val="1200"/>
              </a:spcBef>
              <a:buFont typeface="Arial" panose="020B0604020202020204" pitchFamily="34" charset="0"/>
              <a:buChar char="•"/>
            </a:pPr>
            <a:r>
              <a:rPr lang="de-DE" altLang="de-DE" sz="2000" dirty="0" smtClean="0"/>
              <a:t>um nicht alles zu Ende denken zu müssen</a:t>
            </a:r>
          </a:p>
        </p:txBody>
      </p:sp>
      <p:sp>
        <p:nvSpPr>
          <p:cNvPr id="6" name="Rectangle 2"/>
          <p:cNvSpPr>
            <a:spLocks noChangeArrowheads="1"/>
          </p:cNvSpPr>
          <p:nvPr/>
        </p:nvSpPr>
        <p:spPr bwMode="auto">
          <a:xfrm>
            <a:off x="457200" y="0"/>
            <a:ext cx="8686800" cy="1295400"/>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14000"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marL="514350" indent="-514350" algn="l">
              <a:spcBef>
                <a:spcPts val="1800"/>
              </a:spcBef>
              <a:buFont typeface="+mj-lt"/>
              <a:buAutoNum type="romanUcPeriod" startAt="2"/>
            </a:pPr>
            <a:r>
              <a:rPr lang="de-DE" sz="2400" b="1" dirty="0" smtClean="0"/>
              <a:t>Dogmen und „Angst </a:t>
            </a:r>
            <a:r>
              <a:rPr lang="de-DE" sz="2400" b="1" dirty="0"/>
              <a:t>vor Sachkenntnis“ als </a:t>
            </a:r>
            <a:r>
              <a:rPr lang="de-DE" sz="2400" b="1" dirty="0" smtClean="0"/>
              <a:t>Problem </a:t>
            </a:r>
            <a:r>
              <a:rPr lang="de-DE" sz="2400" b="1" dirty="0"/>
              <a:t>von Reformen im Friedhofs- und Bestattungsrecht</a:t>
            </a:r>
          </a:p>
        </p:txBody>
      </p:sp>
    </p:spTree>
    <p:extLst>
      <p:ext uri="{BB962C8B-B14F-4D97-AF65-F5344CB8AC3E}">
        <p14:creationId xmlns:p14="http://schemas.microsoft.com/office/powerpoint/2010/main" val="15337044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ChangeArrowheads="1"/>
          </p:cNvSpPr>
          <p:nvPr/>
        </p:nvSpPr>
        <p:spPr bwMode="auto">
          <a:xfrm>
            <a:off x="0" y="0"/>
            <a:ext cx="457200" cy="1295400"/>
          </a:xfrm>
          <a:prstGeom prst="rect">
            <a:avLst/>
          </a:prstGeom>
          <a:gradFill rotWithShape="1">
            <a:gsLst>
              <a:gs pos="0">
                <a:srgbClr val="FFCC00"/>
              </a:gs>
              <a:gs pos="100000">
                <a:srgbClr val="FFE16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de-DE" altLang="de-DE" sz="2400"/>
          </a:p>
        </p:txBody>
      </p:sp>
      <p:sp>
        <p:nvSpPr>
          <p:cNvPr id="5" name="Text Box 4"/>
          <p:cNvSpPr txBox="1">
            <a:spLocks noChangeArrowheads="1"/>
          </p:cNvSpPr>
          <p:nvPr/>
        </p:nvSpPr>
        <p:spPr bwMode="auto">
          <a:xfrm>
            <a:off x="457200" y="1556792"/>
            <a:ext cx="8214685" cy="393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0" indent="0">
              <a:spcBef>
                <a:spcPts val="1200"/>
              </a:spcBef>
              <a:defRPr/>
            </a:pPr>
            <a:r>
              <a:rPr lang="de-DE" altLang="de-DE" sz="2000" b="1" dirty="0" smtClean="0"/>
              <a:t>Beispiel: </a:t>
            </a:r>
            <a:r>
              <a:rPr lang="de-DE" altLang="de-DE" sz="2000" b="1" dirty="0" smtClean="0">
                <a:hlinkClick r:id="rId2"/>
              </a:rPr>
              <a:t>BGH, 5 </a:t>
            </a:r>
            <a:r>
              <a:rPr lang="de-DE" altLang="de-DE" sz="2000" b="1" dirty="0" err="1" smtClean="0">
                <a:hlinkClick r:id="rId2"/>
              </a:rPr>
              <a:t>StR</a:t>
            </a:r>
            <a:r>
              <a:rPr lang="de-DE" altLang="de-DE" sz="2000" b="1" dirty="0" smtClean="0">
                <a:hlinkClick r:id="rId2"/>
              </a:rPr>
              <a:t> 71/15 v. 30.6.2015 </a:t>
            </a:r>
            <a:r>
              <a:rPr lang="de-DE" altLang="de-DE" sz="2000" b="1" dirty="0" smtClean="0"/>
              <a:t>= </a:t>
            </a:r>
            <a:r>
              <a:rPr lang="de-DE" altLang="de-DE" sz="2000" b="1" dirty="0" err="1" smtClean="0"/>
              <a:t>BGHSt</a:t>
            </a:r>
            <a:r>
              <a:rPr lang="de-DE" altLang="de-DE" sz="2000" b="1" dirty="0" smtClean="0"/>
              <a:t> 60, 302 ff. </a:t>
            </a:r>
          </a:p>
          <a:p>
            <a:pPr marL="0" indent="0" eaLnBrk="1" hangingPunct="1">
              <a:spcBef>
                <a:spcPts val="1200"/>
              </a:spcBef>
              <a:defRPr/>
            </a:pPr>
            <a:r>
              <a:rPr lang="de-DE" sz="2000" b="1" dirty="0" smtClean="0"/>
              <a:t>Aussage:</a:t>
            </a:r>
            <a:r>
              <a:rPr lang="de-DE" sz="2000" dirty="0" smtClean="0"/>
              <a:t> Zur </a:t>
            </a:r>
            <a:r>
              <a:rPr lang="de-DE" sz="2000" dirty="0"/>
              <a:t>"</a:t>
            </a:r>
            <a:r>
              <a:rPr lang="de-DE" sz="2000" b="1" dirty="0"/>
              <a:t>Asche</a:t>
            </a:r>
            <a:r>
              <a:rPr lang="de-DE" sz="2000" dirty="0"/>
              <a:t>" im Sinne </a:t>
            </a:r>
            <a:r>
              <a:rPr lang="de-DE" sz="2000" dirty="0" smtClean="0"/>
              <a:t>des </a:t>
            </a:r>
            <a:r>
              <a:rPr lang="de-DE" sz="2000" dirty="0" smtClean="0">
                <a:hlinkClick r:id="rId3"/>
              </a:rPr>
              <a:t>§</a:t>
            </a:r>
            <a:r>
              <a:rPr lang="de-DE" sz="2000" dirty="0">
                <a:hlinkClick r:id="rId3"/>
              </a:rPr>
              <a:t> 168 Abs. </a:t>
            </a:r>
            <a:r>
              <a:rPr lang="de-DE" sz="2000" dirty="0" smtClean="0">
                <a:hlinkClick r:id="rId3"/>
              </a:rPr>
              <a:t>1</a:t>
            </a:r>
            <a:r>
              <a:rPr lang="de-DE" sz="2000" dirty="0" smtClean="0"/>
              <a:t> </a:t>
            </a:r>
            <a:r>
              <a:rPr lang="de-DE" sz="2000" dirty="0"/>
              <a:t>StGB </a:t>
            </a:r>
            <a:r>
              <a:rPr lang="de-DE" sz="2000" b="1" dirty="0"/>
              <a:t>gehören</a:t>
            </a:r>
            <a:r>
              <a:rPr lang="de-DE" sz="2000" dirty="0"/>
              <a:t> sämtliche nach der Einäscherung verbleibende Rückstände, d.h. auch die vormals mit einem Körper fest verbundenen, nicht verbrennbaren Bestandteile </a:t>
            </a:r>
            <a:r>
              <a:rPr lang="de-DE" sz="2000" dirty="0" smtClean="0"/>
              <a:t>(d</a:t>
            </a:r>
            <a:r>
              <a:rPr lang="de-DE" sz="2000" dirty="0"/>
              <a:t>. h. </a:t>
            </a:r>
            <a:r>
              <a:rPr lang="de-DE" sz="2000" b="1" dirty="0"/>
              <a:t>auch </a:t>
            </a:r>
            <a:r>
              <a:rPr lang="de-DE" sz="2000" b="1" dirty="0" smtClean="0"/>
              <a:t>Zahngold</a:t>
            </a:r>
            <a:r>
              <a:rPr lang="de-DE" sz="2000" dirty="0"/>
              <a:t>)</a:t>
            </a:r>
            <a:endParaRPr lang="de-DE" sz="2000" dirty="0" smtClean="0"/>
          </a:p>
          <a:p>
            <a:pPr marL="0" indent="0" eaLnBrk="1" hangingPunct="1">
              <a:spcBef>
                <a:spcPts val="1200"/>
              </a:spcBef>
              <a:defRPr/>
            </a:pPr>
            <a:r>
              <a:rPr lang="de-DE" sz="2000" b="1" dirty="0" smtClean="0"/>
              <a:t>Hauptargument:</a:t>
            </a:r>
            <a:r>
              <a:rPr lang="de-DE" sz="2000" dirty="0" smtClean="0"/>
              <a:t> Schutzgüter des § 168 Abs. 1 StGB sind </a:t>
            </a:r>
          </a:p>
          <a:p>
            <a:pPr marL="342900" indent="-342900" eaLnBrk="1" hangingPunct="1">
              <a:spcBef>
                <a:spcPts val="1200"/>
              </a:spcBef>
              <a:buFont typeface="Arial" panose="020B0604020202020204" pitchFamily="34" charset="0"/>
              <a:buChar char="•"/>
              <a:defRPr/>
            </a:pPr>
            <a:r>
              <a:rPr lang="de-DE" sz="2000" dirty="0" smtClean="0"/>
              <a:t>Pietätsgefühl </a:t>
            </a:r>
            <a:r>
              <a:rPr lang="de-DE" sz="2000" dirty="0"/>
              <a:t>der </a:t>
            </a:r>
            <a:r>
              <a:rPr lang="de-DE" sz="2000" dirty="0" smtClean="0"/>
              <a:t>Allgemeinheit</a:t>
            </a:r>
          </a:p>
          <a:p>
            <a:pPr marL="342900" indent="-342900" eaLnBrk="1" hangingPunct="1">
              <a:spcBef>
                <a:spcPts val="1200"/>
              </a:spcBef>
              <a:buFont typeface="Arial" panose="020B0604020202020204" pitchFamily="34" charset="0"/>
              <a:buChar char="•"/>
              <a:defRPr/>
            </a:pPr>
            <a:r>
              <a:rPr lang="de-DE" sz="2000" dirty="0" smtClean="0"/>
              <a:t>postmortaler </a:t>
            </a:r>
            <a:r>
              <a:rPr lang="de-DE" sz="2000" dirty="0"/>
              <a:t>Persönlichkeitsschutz des </a:t>
            </a:r>
            <a:r>
              <a:rPr lang="de-DE" sz="2000" dirty="0" smtClean="0"/>
              <a:t>Toten</a:t>
            </a:r>
          </a:p>
          <a:p>
            <a:pPr marL="342900" indent="-342900" eaLnBrk="1" hangingPunct="1">
              <a:spcBef>
                <a:spcPts val="1200"/>
              </a:spcBef>
              <a:buFont typeface="Arial" panose="020B0604020202020204" pitchFamily="34" charset="0"/>
              <a:buChar char="•"/>
              <a:defRPr/>
            </a:pPr>
            <a:r>
              <a:rPr lang="de-DE" sz="2000" dirty="0" smtClean="0"/>
              <a:t>Asche, die in ihrer Integrität zu schützen sei – so wie Leichnam bei der Erdbestattung</a:t>
            </a:r>
          </a:p>
        </p:txBody>
      </p:sp>
      <p:sp>
        <p:nvSpPr>
          <p:cNvPr id="7" name="Rectangle 2"/>
          <p:cNvSpPr>
            <a:spLocks noChangeArrowheads="1"/>
          </p:cNvSpPr>
          <p:nvPr/>
        </p:nvSpPr>
        <p:spPr bwMode="auto">
          <a:xfrm>
            <a:off x="457200" y="0"/>
            <a:ext cx="8686800" cy="1295400"/>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14000"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marL="514350" indent="-514350" algn="l">
              <a:spcBef>
                <a:spcPts val="1800"/>
              </a:spcBef>
              <a:buFont typeface="+mj-lt"/>
              <a:buAutoNum type="romanUcPeriod" startAt="2"/>
            </a:pPr>
            <a:r>
              <a:rPr lang="de-DE" sz="2400" b="1" dirty="0" smtClean="0"/>
              <a:t>Dogmen und „Angst </a:t>
            </a:r>
            <a:r>
              <a:rPr lang="de-DE" sz="2400" b="1" dirty="0"/>
              <a:t>vor Sachkenntnis“ als </a:t>
            </a:r>
            <a:r>
              <a:rPr lang="de-DE" sz="2400" b="1" dirty="0" smtClean="0"/>
              <a:t>Problem </a:t>
            </a:r>
            <a:r>
              <a:rPr lang="de-DE" sz="2400" b="1" dirty="0"/>
              <a:t>von Reformen im Friedhofs- und Bestattungsrecht</a:t>
            </a:r>
          </a:p>
        </p:txBody>
      </p:sp>
    </p:spTree>
    <p:extLst>
      <p:ext uri="{BB962C8B-B14F-4D97-AF65-F5344CB8AC3E}">
        <p14:creationId xmlns:p14="http://schemas.microsoft.com/office/powerpoint/2010/main" val="13297376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ChangeArrowheads="1"/>
          </p:cNvSpPr>
          <p:nvPr/>
        </p:nvSpPr>
        <p:spPr bwMode="auto">
          <a:xfrm>
            <a:off x="0" y="0"/>
            <a:ext cx="457200" cy="1295400"/>
          </a:xfrm>
          <a:prstGeom prst="rect">
            <a:avLst/>
          </a:prstGeom>
          <a:gradFill rotWithShape="1">
            <a:gsLst>
              <a:gs pos="0">
                <a:srgbClr val="FFCC00"/>
              </a:gs>
              <a:gs pos="100000">
                <a:srgbClr val="FFE16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de-DE" altLang="de-DE" sz="2400"/>
          </a:p>
        </p:txBody>
      </p:sp>
      <p:sp>
        <p:nvSpPr>
          <p:cNvPr id="5" name="Text Box 4"/>
          <p:cNvSpPr txBox="1">
            <a:spLocks noChangeArrowheads="1"/>
          </p:cNvSpPr>
          <p:nvPr/>
        </p:nvSpPr>
        <p:spPr bwMode="auto">
          <a:xfrm>
            <a:off x="552128" y="1412776"/>
            <a:ext cx="8496944"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0" indent="0" eaLnBrk="1" hangingPunct="1">
              <a:spcBef>
                <a:spcPts val="1200"/>
              </a:spcBef>
              <a:defRPr/>
            </a:pPr>
            <a:r>
              <a:rPr lang="de-DE" sz="2000" b="1" dirty="0" smtClean="0"/>
              <a:t>Ausblendung bestattungsrechtlicher Folgefragen durch BGH</a:t>
            </a:r>
            <a:endParaRPr lang="de-DE" sz="2000" dirty="0" smtClean="0"/>
          </a:p>
          <a:p>
            <a:pPr marL="342900" indent="-342900" eaLnBrk="1" hangingPunct="1">
              <a:spcBef>
                <a:spcPts val="1200"/>
              </a:spcBef>
              <a:buFont typeface="Arial" panose="020B0604020202020204" pitchFamily="34" charset="0"/>
              <a:buChar char="•"/>
              <a:defRPr/>
            </a:pPr>
            <a:r>
              <a:rPr lang="de-DE" sz="2000" dirty="0"/>
              <a:t>S</a:t>
            </a:r>
            <a:r>
              <a:rPr lang="de-DE" sz="2000" dirty="0" smtClean="0"/>
              <a:t>ind auch zusammengebackene Rückstände großer Implantate „Asche“ i. S. des § 168 Abs. 1 StGB ? </a:t>
            </a:r>
          </a:p>
          <a:p>
            <a:pPr marL="342900" indent="-342900" eaLnBrk="1" hangingPunct="1">
              <a:spcBef>
                <a:spcPts val="1200"/>
              </a:spcBef>
              <a:buFont typeface="Arial" panose="020B0604020202020204" pitchFamily="34" charset="0"/>
              <a:buChar char="•"/>
              <a:defRPr/>
            </a:pPr>
            <a:r>
              <a:rPr lang="de-DE" sz="2000" dirty="0" smtClean="0"/>
              <a:t>Sind </a:t>
            </a:r>
            <a:r>
              <a:rPr lang="de-DE" sz="2000" dirty="0"/>
              <a:t>auch Zahngoldrückstände (und andere </a:t>
            </a:r>
            <a:r>
              <a:rPr lang="de-DE" sz="2000" dirty="0" smtClean="0"/>
              <a:t>[große?] </a:t>
            </a:r>
            <a:r>
              <a:rPr lang="de-DE" sz="2000" dirty="0"/>
              <a:t>Metallteile) bestattungsrechtlich in die „Urne aufzunehmen</a:t>
            </a:r>
            <a:r>
              <a:rPr lang="de-DE" sz="2000" dirty="0" smtClean="0"/>
              <a:t>“?</a:t>
            </a:r>
          </a:p>
          <a:p>
            <a:pPr marL="342900" indent="-342900" eaLnBrk="1" hangingPunct="1">
              <a:spcBef>
                <a:spcPts val="1200"/>
              </a:spcBef>
              <a:buFont typeface="Arial" panose="020B0604020202020204" pitchFamily="34" charset="0"/>
              <a:buChar char="•"/>
              <a:defRPr/>
            </a:pPr>
            <a:r>
              <a:rPr lang="de-DE" sz="2000" dirty="0" smtClean="0"/>
              <a:t>Sind </a:t>
            </a:r>
            <a:r>
              <a:rPr lang="de-DE" sz="2000" dirty="0"/>
              <a:t>sie ggf. mit zu „verstreuen“ (soweit </a:t>
            </a:r>
            <a:r>
              <a:rPr lang="de-DE" sz="2000" dirty="0" err="1"/>
              <a:t>Ascheverstreuung</a:t>
            </a:r>
            <a:r>
              <a:rPr lang="de-DE" sz="2000" dirty="0"/>
              <a:t> landesrechtlich zulässig ist</a:t>
            </a:r>
            <a:r>
              <a:rPr lang="de-DE" sz="2000" dirty="0" smtClean="0"/>
              <a:t>)?</a:t>
            </a:r>
          </a:p>
          <a:p>
            <a:pPr marL="342900" indent="-342900" eaLnBrk="1" hangingPunct="1">
              <a:spcBef>
                <a:spcPts val="1200"/>
              </a:spcBef>
              <a:buFont typeface="Arial" panose="020B0604020202020204" pitchFamily="34" charset="0"/>
              <a:buChar char="•"/>
              <a:defRPr/>
            </a:pPr>
            <a:r>
              <a:rPr lang="de-DE" sz="2000" dirty="0"/>
              <a:t>Müssen zu große Metallteile zur Urnenabfüllung verkleinert werden?</a:t>
            </a:r>
          </a:p>
          <a:p>
            <a:pPr marL="342900" indent="-342900" eaLnBrk="1" hangingPunct="1">
              <a:spcBef>
                <a:spcPts val="1200"/>
              </a:spcBef>
              <a:buFont typeface="Arial" panose="020B0604020202020204" pitchFamily="34" charset="0"/>
              <a:buChar char="•"/>
              <a:defRPr/>
            </a:pPr>
            <a:r>
              <a:rPr lang="de-DE" sz="2000" dirty="0"/>
              <a:t>Was ist mit umweltschädlichen Metallteilen?</a:t>
            </a:r>
          </a:p>
          <a:p>
            <a:pPr marL="342900" indent="-342900" eaLnBrk="1" hangingPunct="1">
              <a:spcBef>
                <a:spcPts val="1200"/>
              </a:spcBef>
              <a:buFont typeface="Arial" panose="020B0604020202020204" pitchFamily="34" charset="0"/>
              <a:buChar char="•"/>
              <a:defRPr/>
            </a:pPr>
            <a:r>
              <a:rPr lang="de-DE" sz="2000" dirty="0" smtClean="0"/>
              <a:t>Wird </a:t>
            </a:r>
            <a:r>
              <a:rPr lang="de-DE" sz="2000" dirty="0"/>
              <a:t>bei Verwendung kompostierbarer Urnen eine „Goldgräber-Problematik“ geschaffen, wenn Zahngold mit eingefüllt wird</a:t>
            </a:r>
            <a:r>
              <a:rPr lang="de-DE" sz="2000" dirty="0" smtClean="0"/>
              <a:t>?</a:t>
            </a:r>
          </a:p>
          <a:p>
            <a:pPr marL="342900" indent="-342900" eaLnBrk="1" hangingPunct="1">
              <a:spcBef>
                <a:spcPts val="1200"/>
              </a:spcBef>
              <a:buFont typeface="Arial" panose="020B0604020202020204" pitchFamily="34" charset="0"/>
              <a:buChar char="•"/>
              <a:defRPr/>
            </a:pPr>
            <a:r>
              <a:rPr lang="de-DE" sz="2000" b="1" dirty="0" smtClean="0"/>
              <a:t>Folgeproblem:</a:t>
            </a:r>
            <a:r>
              <a:rPr lang="de-DE" sz="2000" dirty="0" smtClean="0"/>
              <a:t> Was bedeutet der Ansatz des BGH eigentlich für den Umgang mit Urnen und ihrem Inhalt nach Ablauf der Ruhezeit? </a:t>
            </a:r>
          </a:p>
        </p:txBody>
      </p:sp>
      <p:sp>
        <p:nvSpPr>
          <p:cNvPr id="6" name="Rectangle 2"/>
          <p:cNvSpPr>
            <a:spLocks noChangeArrowheads="1"/>
          </p:cNvSpPr>
          <p:nvPr/>
        </p:nvSpPr>
        <p:spPr bwMode="auto">
          <a:xfrm>
            <a:off x="457200" y="0"/>
            <a:ext cx="8686800" cy="1295400"/>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14000"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marL="514350" indent="-514350" algn="l">
              <a:spcBef>
                <a:spcPts val="1800"/>
              </a:spcBef>
              <a:buFont typeface="+mj-lt"/>
              <a:buAutoNum type="romanUcPeriod" startAt="2"/>
            </a:pPr>
            <a:r>
              <a:rPr lang="de-DE" sz="2400" b="1" dirty="0" smtClean="0"/>
              <a:t>Dogmen und „Angst </a:t>
            </a:r>
            <a:r>
              <a:rPr lang="de-DE" sz="2400" b="1" dirty="0"/>
              <a:t>vor Sachkenntnis“ als </a:t>
            </a:r>
            <a:r>
              <a:rPr lang="de-DE" sz="2400" b="1" dirty="0" smtClean="0"/>
              <a:t>Problem </a:t>
            </a:r>
            <a:r>
              <a:rPr lang="de-DE" sz="2400" b="1" dirty="0"/>
              <a:t>von Reformen im Friedhofs- und Bestattungsrecht</a:t>
            </a:r>
          </a:p>
        </p:txBody>
      </p:sp>
    </p:spTree>
    <p:extLst>
      <p:ext uri="{BB962C8B-B14F-4D97-AF65-F5344CB8AC3E}">
        <p14:creationId xmlns:p14="http://schemas.microsoft.com/office/powerpoint/2010/main" val="27702330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ChangeArrowheads="1"/>
          </p:cNvSpPr>
          <p:nvPr/>
        </p:nvSpPr>
        <p:spPr bwMode="auto">
          <a:xfrm>
            <a:off x="0" y="0"/>
            <a:ext cx="457200" cy="1295400"/>
          </a:xfrm>
          <a:prstGeom prst="rect">
            <a:avLst/>
          </a:prstGeom>
          <a:gradFill rotWithShape="1">
            <a:gsLst>
              <a:gs pos="0">
                <a:srgbClr val="FFCC00"/>
              </a:gs>
              <a:gs pos="100000">
                <a:srgbClr val="FFE16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de-DE" altLang="de-DE" sz="2400"/>
          </a:p>
        </p:txBody>
      </p:sp>
      <p:sp>
        <p:nvSpPr>
          <p:cNvPr id="5" name="Text Box 4"/>
          <p:cNvSpPr txBox="1">
            <a:spLocks noChangeArrowheads="1"/>
          </p:cNvSpPr>
          <p:nvPr/>
        </p:nvSpPr>
        <p:spPr bwMode="auto">
          <a:xfrm>
            <a:off x="457200" y="1412776"/>
            <a:ext cx="849694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0" indent="0" eaLnBrk="1" hangingPunct="1">
              <a:spcBef>
                <a:spcPts val="1200"/>
              </a:spcBef>
              <a:defRPr/>
            </a:pPr>
            <a:r>
              <a:rPr lang="de-DE" sz="2000" b="1" dirty="0" smtClean="0"/>
              <a:t>Reaktion des brandenburgischen Gesetzgebers:</a:t>
            </a:r>
            <a:endParaRPr lang="de-DE" sz="2000" dirty="0" smtClean="0"/>
          </a:p>
        </p:txBody>
      </p:sp>
      <p:sp>
        <p:nvSpPr>
          <p:cNvPr id="6" name="Rectangle 2"/>
          <p:cNvSpPr>
            <a:spLocks noChangeArrowheads="1"/>
          </p:cNvSpPr>
          <p:nvPr/>
        </p:nvSpPr>
        <p:spPr bwMode="auto">
          <a:xfrm>
            <a:off x="457200" y="0"/>
            <a:ext cx="8686800" cy="1295400"/>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14000"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marL="514350" indent="-514350" algn="l">
              <a:spcBef>
                <a:spcPts val="1800"/>
              </a:spcBef>
              <a:buFont typeface="+mj-lt"/>
              <a:buAutoNum type="romanUcPeriod" startAt="2"/>
            </a:pPr>
            <a:r>
              <a:rPr lang="de-DE" sz="2400" b="1" dirty="0" smtClean="0"/>
              <a:t>Dogmen und „Angst </a:t>
            </a:r>
            <a:r>
              <a:rPr lang="de-DE" sz="2400" b="1" dirty="0"/>
              <a:t>vor Sachkenntnis“ als </a:t>
            </a:r>
            <a:r>
              <a:rPr lang="de-DE" sz="2400" b="1" dirty="0" smtClean="0"/>
              <a:t>Problem </a:t>
            </a:r>
            <a:r>
              <a:rPr lang="de-DE" sz="2400" b="1" dirty="0"/>
              <a:t>von Reformen im Friedhofs- und Bestattungsrecht</a:t>
            </a:r>
          </a:p>
        </p:txBody>
      </p:sp>
      <p:sp>
        <p:nvSpPr>
          <p:cNvPr id="7" name="Text Box 6"/>
          <p:cNvSpPr txBox="1">
            <a:spLocks noChangeArrowheads="1"/>
          </p:cNvSpPr>
          <p:nvPr/>
        </p:nvSpPr>
        <p:spPr bwMode="auto">
          <a:xfrm>
            <a:off x="457200" y="1930262"/>
            <a:ext cx="8445152" cy="2708434"/>
          </a:xfrm>
          <a:prstGeom prst="rect">
            <a:avLst/>
          </a:prstGeom>
          <a:gradFill rotWithShape="1">
            <a:gsLst>
              <a:gs pos="0">
                <a:srgbClr val="FFEEA7"/>
              </a:gs>
              <a:gs pos="100000">
                <a:srgbClr val="FFEEA7"/>
              </a:gs>
            </a:gsLst>
            <a:lin ang="5400000" scaled="1"/>
          </a:gradFill>
          <a:ln>
            <a:noFill/>
          </a:ln>
          <a:effectLst/>
          <a:extLst/>
        </p:spPr>
        <p:txBody>
          <a:bodyPr wrap="square">
            <a:spAutoFit/>
          </a:bodyPr>
          <a:lstStyle>
            <a:lvl1pPr eaLnBrk="0" hangingPunct="0">
              <a:defRPr>
                <a:solidFill>
                  <a:schemeClr val="tx1"/>
                </a:solidFill>
                <a:latin typeface="Arial" charset="0"/>
              </a:defRPr>
            </a:lvl1pPr>
            <a:lvl2pPr marL="271463" eaLnBrk="0" hangingPunct="0">
              <a:defRPr>
                <a:solidFill>
                  <a:schemeClr val="tx1"/>
                </a:solidFill>
                <a:latin typeface="Arial" charset="0"/>
              </a:defRPr>
            </a:lvl2pPr>
            <a:lvl3pPr eaLnBrk="0" hangingPunct="0">
              <a:defRPr>
                <a:solidFill>
                  <a:schemeClr val="tx1"/>
                </a:solidFill>
                <a:latin typeface="Arial" charset="0"/>
              </a:defRPr>
            </a:lvl3pPr>
            <a:lvl4pPr eaLnBrk="0" hangingPunct="0">
              <a:defRPr>
                <a:solidFill>
                  <a:schemeClr val="tx1"/>
                </a:solidFill>
                <a:latin typeface="Arial" charset="0"/>
              </a:defRPr>
            </a:lvl4pPr>
            <a:lvl5pPr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algn="ctr">
              <a:spcBef>
                <a:spcPts val="600"/>
              </a:spcBef>
            </a:pPr>
            <a:r>
              <a:rPr lang="de-DE" sz="2000" b="1" dirty="0" smtClean="0"/>
              <a:t>§ 23 </a:t>
            </a:r>
            <a:r>
              <a:rPr lang="de-DE" sz="2000" b="1" dirty="0" err="1" smtClean="0"/>
              <a:t>BbgBestG</a:t>
            </a:r>
            <a:r>
              <a:rPr lang="de-DE" sz="2000" b="1" dirty="0" smtClean="0"/>
              <a:t> </a:t>
            </a:r>
            <a:r>
              <a:rPr lang="de-DE" sz="2000" b="1" dirty="0" err="1" smtClean="0"/>
              <a:t>i.d.F</a:t>
            </a:r>
            <a:r>
              <a:rPr lang="de-DE" sz="2000" b="1" dirty="0" smtClean="0"/>
              <a:t>. 2018</a:t>
            </a:r>
          </a:p>
          <a:p>
            <a:pPr algn="ctr">
              <a:spcBef>
                <a:spcPts val="600"/>
              </a:spcBef>
            </a:pPr>
            <a:r>
              <a:rPr lang="de-DE" sz="2000" b="1" dirty="0" smtClean="0"/>
              <a:t>Einäscherung</a:t>
            </a:r>
          </a:p>
          <a:p>
            <a:pPr>
              <a:spcBef>
                <a:spcPts val="600"/>
              </a:spcBef>
            </a:pPr>
            <a:r>
              <a:rPr lang="de-DE" sz="2000" dirty="0" smtClean="0"/>
              <a:t>(</a:t>
            </a:r>
            <a:r>
              <a:rPr lang="de-DE" sz="2000" dirty="0"/>
              <a:t>5) Einäscherungen dürfen nur in einem hierfür geeigneten umweltverträglichen Sarg erfolgen. Die Asche jeder Leiche oder die Asche bestattungspflichtiger Körperteile einer Person ist vollständig in einer Urne aufzunehmen. </a:t>
            </a:r>
            <a:r>
              <a:rPr lang="de-DE" sz="2000" b="1" dirty="0"/>
              <a:t>Die Verpflichtung zur vollständigen Aufnahme der Asche gilt nicht für metallische Gegenstände oder sonstige Verbrennungsrückstände</a:t>
            </a:r>
            <a:r>
              <a:rPr lang="de-DE" sz="2000" dirty="0"/>
              <a:t>. </a:t>
            </a:r>
            <a:r>
              <a:rPr lang="de-DE" sz="2000" dirty="0" smtClean="0"/>
              <a:t>[…].</a:t>
            </a:r>
            <a:endParaRPr lang="de-DE" sz="2000" dirty="0"/>
          </a:p>
        </p:txBody>
      </p:sp>
      <p:sp>
        <p:nvSpPr>
          <p:cNvPr id="8" name="Text Box 4"/>
          <p:cNvSpPr txBox="1">
            <a:spLocks noChangeArrowheads="1"/>
          </p:cNvSpPr>
          <p:nvPr/>
        </p:nvSpPr>
        <p:spPr bwMode="auto">
          <a:xfrm>
            <a:off x="460382" y="4768097"/>
            <a:ext cx="8683618"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0" indent="0" eaLnBrk="1" hangingPunct="1">
              <a:spcBef>
                <a:spcPts val="1200"/>
              </a:spcBef>
              <a:defRPr/>
            </a:pPr>
            <a:r>
              <a:rPr lang="de-DE" sz="2000" dirty="0" smtClean="0"/>
              <a:t>Gesetzesbegründung (LT-</a:t>
            </a:r>
            <a:r>
              <a:rPr lang="de-DE" sz="2000" dirty="0" err="1" smtClean="0"/>
              <a:t>Drs</a:t>
            </a:r>
            <a:r>
              <a:rPr lang="de-DE" sz="2000" dirty="0" smtClean="0"/>
              <a:t>. 6/7368 S. 13) verweist ausdrücklich auf BGH, spricht aber nur künstliche Hüftgelenke an und verweist hinsichtlich des Umgangs mit den metallischen Gegenständen auf die allgemeine Regelung des § 1 Abs. 2 </a:t>
            </a:r>
            <a:r>
              <a:rPr lang="de-DE" sz="2000" dirty="0" err="1" smtClean="0"/>
              <a:t>BbgBestG</a:t>
            </a:r>
            <a:r>
              <a:rPr lang="de-DE" sz="2000" dirty="0" smtClean="0"/>
              <a:t>, nach dem im Umgang hiermit die Würde der verstorbenen Person und das sittliche Empfinden der Allgemeinheit nicht verletzt werden dürfen.</a:t>
            </a:r>
          </a:p>
        </p:txBody>
      </p:sp>
    </p:spTree>
    <p:extLst>
      <p:ext uri="{BB962C8B-B14F-4D97-AF65-F5344CB8AC3E}">
        <p14:creationId xmlns:p14="http://schemas.microsoft.com/office/powerpoint/2010/main" val="22790274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ChangeArrowheads="1"/>
          </p:cNvSpPr>
          <p:nvPr/>
        </p:nvSpPr>
        <p:spPr bwMode="auto">
          <a:xfrm>
            <a:off x="0" y="0"/>
            <a:ext cx="457200" cy="1295400"/>
          </a:xfrm>
          <a:prstGeom prst="rect">
            <a:avLst/>
          </a:prstGeom>
          <a:gradFill rotWithShape="1">
            <a:gsLst>
              <a:gs pos="0">
                <a:srgbClr val="FFCC00"/>
              </a:gs>
              <a:gs pos="100000">
                <a:srgbClr val="FFE16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de-DE" altLang="de-DE" sz="2400"/>
          </a:p>
        </p:txBody>
      </p:sp>
      <p:sp>
        <p:nvSpPr>
          <p:cNvPr id="6" name="Rectangle 2"/>
          <p:cNvSpPr>
            <a:spLocks noChangeArrowheads="1"/>
          </p:cNvSpPr>
          <p:nvPr/>
        </p:nvSpPr>
        <p:spPr bwMode="auto">
          <a:xfrm>
            <a:off x="457200" y="0"/>
            <a:ext cx="8686800" cy="1295400"/>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14000"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marL="514350" indent="-514350" algn="l">
              <a:spcBef>
                <a:spcPts val="1800"/>
              </a:spcBef>
              <a:buFont typeface="+mj-lt"/>
              <a:buAutoNum type="romanUcPeriod" startAt="2"/>
            </a:pPr>
            <a:r>
              <a:rPr lang="de-DE" sz="2400" b="1" dirty="0" smtClean="0"/>
              <a:t>Dogmen und „Angst </a:t>
            </a:r>
            <a:r>
              <a:rPr lang="de-DE" sz="2400" b="1" dirty="0"/>
              <a:t>vor Sachkenntnis“ als </a:t>
            </a:r>
            <a:r>
              <a:rPr lang="de-DE" sz="2400" b="1" dirty="0" smtClean="0"/>
              <a:t>Problem </a:t>
            </a:r>
            <a:r>
              <a:rPr lang="de-DE" sz="2400" b="1" dirty="0"/>
              <a:t>von Reformen im Friedhofs- und Bestattungsrecht</a:t>
            </a:r>
          </a:p>
        </p:txBody>
      </p:sp>
      <p:sp>
        <p:nvSpPr>
          <p:cNvPr id="7" name="Text Box 4"/>
          <p:cNvSpPr txBox="1">
            <a:spLocks noChangeArrowheads="1"/>
          </p:cNvSpPr>
          <p:nvPr/>
        </p:nvSpPr>
        <p:spPr bwMode="auto">
          <a:xfrm>
            <a:off x="451407" y="1434950"/>
            <a:ext cx="820737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0" indent="0">
              <a:spcBef>
                <a:spcPts val="1200"/>
              </a:spcBef>
              <a:defRPr/>
            </a:pPr>
            <a:r>
              <a:rPr lang="de-DE" altLang="de-DE" sz="2000" b="1" dirty="0" smtClean="0"/>
              <a:t>Beispiel: Rechtsprechung zum baurechtlichen „Pietätsabstand“ gegenüber Bestattungseinrichtungen - VGH Mannheim, 8 S 507/11 v. 19.5.2011 (seither ständige Rechtsprechung)</a:t>
            </a:r>
          </a:p>
        </p:txBody>
      </p:sp>
      <p:sp>
        <p:nvSpPr>
          <p:cNvPr id="5" name="Text Box 6"/>
          <p:cNvSpPr txBox="1">
            <a:spLocks noChangeArrowheads="1"/>
          </p:cNvSpPr>
          <p:nvPr/>
        </p:nvSpPr>
        <p:spPr bwMode="auto">
          <a:xfrm>
            <a:off x="451407" y="2590164"/>
            <a:ext cx="8445152" cy="4093428"/>
          </a:xfrm>
          <a:prstGeom prst="rect">
            <a:avLst/>
          </a:prstGeom>
          <a:gradFill rotWithShape="1">
            <a:gsLst>
              <a:gs pos="0">
                <a:srgbClr val="FFEEA7"/>
              </a:gs>
              <a:gs pos="100000">
                <a:srgbClr val="FFEEA7"/>
              </a:gs>
            </a:gsLst>
            <a:lin ang="5400000" scaled="1"/>
          </a:gradFill>
          <a:ln>
            <a:noFill/>
          </a:ln>
          <a:effectLst/>
          <a:extLst/>
        </p:spPr>
        <p:txBody>
          <a:bodyPr wrap="square">
            <a:spAutoFit/>
          </a:bodyPr>
          <a:lstStyle>
            <a:lvl1pPr eaLnBrk="0" hangingPunct="0">
              <a:defRPr>
                <a:solidFill>
                  <a:schemeClr val="tx1"/>
                </a:solidFill>
                <a:latin typeface="Arial" charset="0"/>
              </a:defRPr>
            </a:lvl1pPr>
            <a:lvl2pPr marL="271463" eaLnBrk="0" hangingPunct="0">
              <a:defRPr>
                <a:solidFill>
                  <a:schemeClr val="tx1"/>
                </a:solidFill>
                <a:latin typeface="Arial" charset="0"/>
              </a:defRPr>
            </a:lvl2pPr>
            <a:lvl3pPr eaLnBrk="0" hangingPunct="0">
              <a:defRPr>
                <a:solidFill>
                  <a:schemeClr val="tx1"/>
                </a:solidFill>
                <a:latin typeface="Arial" charset="0"/>
              </a:defRPr>
            </a:lvl3pPr>
            <a:lvl4pPr eaLnBrk="0" hangingPunct="0">
              <a:defRPr>
                <a:solidFill>
                  <a:schemeClr val="tx1"/>
                </a:solidFill>
                <a:latin typeface="Arial" charset="0"/>
              </a:defRPr>
            </a:lvl4pPr>
            <a:lvl5pPr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a:spcBef>
                <a:spcPts val="600"/>
              </a:spcBef>
            </a:pPr>
            <a:r>
              <a:rPr lang="de-DE" sz="2000" dirty="0" smtClean="0"/>
              <a:t>„Nach </a:t>
            </a:r>
            <a:r>
              <a:rPr lang="de-DE" sz="2000" dirty="0"/>
              <a:t>diesen Grundsätzen spricht </a:t>
            </a:r>
            <a:r>
              <a:rPr lang="de-DE" sz="2000" dirty="0" smtClean="0"/>
              <a:t>[…] </a:t>
            </a:r>
            <a:r>
              <a:rPr lang="de-DE" sz="2000" dirty="0"/>
              <a:t>einiges für die Annahme, dass die Aussegnungshalle wegen der beengten räumlichen Verhältnisse mit wesentlichen Einschränkungen für die Wohnnutzung der unmittelbar angrenzenden Grundstücke und Wohnungen der Antragsteller verbunden sein könnten</a:t>
            </a:r>
            <a:r>
              <a:rPr lang="de-DE" sz="2000" dirty="0" smtClean="0"/>
              <a:t>. </a:t>
            </a:r>
            <a:r>
              <a:rPr lang="de-DE" sz="2000" dirty="0"/>
              <a:t>[…] Diese beengte Grundstücks- und Gebäudesituation wird zwangsläufig dazu führen, dass die Grundstücksnutzer dem jeweiligen Geschehen auf den benachbarten Grundstücken unmittelbar ausgesetzt sind. </a:t>
            </a:r>
            <a:r>
              <a:rPr lang="de-DE" sz="2000" b="1" dirty="0"/>
              <a:t>Dies könnte mit Blick auf den erforderlichen Schutz des Totengedenken, der Würde des Toten sowie des Pietätsgefühls der Hinterbliebenen mit einer erhöhten Rücksichtnahmepflicht der angrenzenden Wohnnutzung z. B. in Form von Kinderspiel, Toben, Lachen, Rasen mähen, Feiern einhergehen, die der Wohnnutzung nicht zumutbar ist</a:t>
            </a:r>
            <a:r>
              <a:rPr lang="de-DE" sz="2000" dirty="0" smtClean="0"/>
              <a:t>.“ </a:t>
            </a:r>
          </a:p>
        </p:txBody>
      </p:sp>
    </p:spTree>
    <p:extLst>
      <p:ext uri="{BB962C8B-B14F-4D97-AF65-F5344CB8AC3E}">
        <p14:creationId xmlns:p14="http://schemas.microsoft.com/office/powerpoint/2010/main" val="40110404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ChangeArrowheads="1"/>
          </p:cNvSpPr>
          <p:nvPr/>
        </p:nvSpPr>
        <p:spPr bwMode="auto">
          <a:xfrm>
            <a:off x="0" y="0"/>
            <a:ext cx="457200" cy="1295400"/>
          </a:xfrm>
          <a:prstGeom prst="rect">
            <a:avLst/>
          </a:prstGeom>
          <a:gradFill rotWithShape="1">
            <a:gsLst>
              <a:gs pos="0">
                <a:srgbClr val="FFCC00"/>
              </a:gs>
              <a:gs pos="100000">
                <a:srgbClr val="FFE16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de-DE" altLang="de-DE" sz="2400"/>
          </a:p>
        </p:txBody>
      </p:sp>
      <p:sp>
        <p:nvSpPr>
          <p:cNvPr id="5" name="Text Box 4"/>
          <p:cNvSpPr txBox="1">
            <a:spLocks noChangeArrowheads="1"/>
          </p:cNvSpPr>
          <p:nvPr/>
        </p:nvSpPr>
        <p:spPr bwMode="auto">
          <a:xfrm>
            <a:off x="481761" y="1556792"/>
            <a:ext cx="8496944"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0" indent="0">
              <a:spcBef>
                <a:spcPts val="1200"/>
              </a:spcBef>
              <a:defRPr/>
            </a:pPr>
            <a:r>
              <a:rPr lang="de-DE" altLang="de-DE" sz="2000" b="1" dirty="0"/>
              <a:t>Rechtsprechung zum baurechtlichen „Pietätsabstand“ gegenüber </a:t>
            </a:r>
            <a:r>
              <a:rPr lang="de-DE" altLang="de-DE" sz="2000" b="1" dirty="0" smtClean="0"/>
              <a:t>Bestattungseinrichtungen</a:t>
            </a:r>
            <a:endParaRPr lang="de-DE" altLang="de-DE" sz="2000" b="1" dirty="0"/>
          </a:p>
          <a:p>
            <a:pPr marL="342900" indent="-342900" eaLnBrk="1" hangingPunct="1">
              <a:spcBef>
                <a:spcPts val="1200"/>
              </a:spcBef>
              <a:buFont typeface="Arial" panose="020B0604020202020204" pitchFamily="34" charset="0"/>
              <a:buChar char="•"/>
              <a:defRPr/>
            </a:pPr>
            <a:r>
              <a:rPr lang="de-DE" sz="2000" dirty="0" smtClean="0"/>
              <a:t>ist immerhin (bisher) noch nicht auf Bestattungsunternehmen ausgedehnt worden</a:t>
            </a:r>
          </a:p>
          <a:p>
            <a:pPr marL="342900" indent="-342900" eaLnBrk="1" hangingPunct="1">
              <a:spcBef>
                <a:spcPts val="1200"/>
              </a:spcBef>
              <a:buFont typeface="Arial" panose="020B0604020202020204" pitchFamily="34" charset="0"/>
              <a:buChar char="•"/>
              <a:defRPr/>
            </a:pPr>
            <a:r>
              <a:rPr lang="de-DE" sz="2000" dirty="0" smtClean="0"/>
              <a:t>soll immerhin nicht dem Schutz der Nachbarn vor einer Konfrontation mit dem Tod dienen, sondern allein dem Schutz der Trauernden vor Konfrontation mit dem Leben</a:t>
            </a:r>
          </a:p>
          <a:p>
            <a:pPr marL="342900" indent="-342900" eaLnBrk="1" hangingPunct="1">
              <a:spcBef>
                <a:spcPts val="1200"/>
              </a:spcBef>
              <a:buFont typeface="Arial" panose="020B0604020202020204" pitchFamily="34" charset="0"/>
              <a:buChar char="•"/>
              <a:defRPr/>
            </a:pPr>
            <a:r>
              <a:rPr lang="de-DE" sz="2000" dirty="0" smtClean="0"/>
              <a:t>ist aber doch deutlich Ausdruck einer Tabuisierung des Todes</a:t>
            </a:r>
          </a:p>
          <a:p>
            <a:pPr marL="342900" indent="-342900" eaLnBrk="1" hangingPunct="1">
              <a:spcBef>
                <a:spcPts val="1200"/>
              </a:spcBef>
              <a:buFont typeface="Arial" panose="020B0604020202020204" pitchFamily="34" charset="0"/>
              <a:buChar char="•"/>
              <a:defRPr/>
            </a:pPr>
            <a:r>
              <a:rPr lang="de-DE" sz="2000" dirty="0" smtClean="0"/>
              <a:t>geht von der Existenz eines „Pietätsempfindens der Allgemeinheit“ – aus, dessen Existenz und Inhalt jedoch schlicht unterstellt und nicht wirklich begründet wird</a:t>
            </a:r>
          </a:p>
        </p:txBody>
      </p:sp>
      <p:sp>
        <p:nvSpPr>
          <p:cNvPr id="6" name="Rectangle 2"/>
          <p:cNvSpPr>
            <a:spLocks noChangeArrowheads="1"/>
          </p:cNvSpPr>
          <p:nvPr/>
        </p:nvSpPr>
        <p:spPr bwMode="auto">
          <a:xfrm>
            <a:off x="457200" y="0"/>
            <a:ext cx="8686800" cy="1295400"/>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14000"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marL="514350" indent="-514350" algn="l">
              <a:spcBef>
                <a:spcPts val="1800"/>
              </a:spcBef>
              <a:buFont typeface="+mj-lt"/>
              <a:buAutoNum type="romanUcPeriod" startAt="2"/>
            </a:pPr>
            <a:r>
              <a:rPr lang="de-DE" sz="2400" b="1" dirty="0" smtClean="0"/>
              <a:t>Dogmen und „Angst </a:t>
            </a:r>
            <a:r>
              <a:rPr lang="de-DE" sz="2400" b="1" dirty="0"/>
              <a:t>vor Sachkenntnis“ als </a:t>
            </a:r>
            <a:r>
              <a:rPr lang="de-DE" sz="2400" b="1" dirty="0" smtClean="0"/>
              <a:t>Problem </a:t>
            </a:r>
            <a:r>
              <a:rPr lang="de-DE" sz="2400" b="1" dirty="0"/>
              <a:t>von Reformen im Friedhofs- und Bestattungsrecht</a:t>
            </a:r>
          </a:p>
        </p:txBody>
      </p:sp>
    </p:spTree>
    <p:extLst>
      <p:ext uri="{BB962C8B-B14F-4D97-AF65-F5344CB8AC3E}">
        <p14:creationId xmlns:p14="http://schemas.microsoft.com/office/powerpoint/2010/main" val="1906621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ChangeArrowheads="1"/>
          </p:cNvSpPr>
          <p:nvPr/>
        </p:nvSpPr>
        <p:spPr bwMode="auto">
          <a:xfrm>
            <a:off x="0" y="0"/>
            <a:ext cx="457200" cy="1295400"/>
          </a:xfrm>
          <a:prstGeom prst="rect">
            <a:avLst/>
          </a:prstGeom>
          <a:gradFill rotWithShape="1">
            <a:gsLst>
              <a:gs pos="0">
                <a:srgbClr val="FFCC00"/>
              </a:gs>
              <a:gs pos="100000">
                <a:srgbClr val="FFE16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de-DE" altLang="de-DE" sz="2400"/>
          </a:p>
        </p:txBody>
      </p:sp>
      <p:sp>
        <p:nvSpPr>
          <p:cNvPr id="5" name="Text Box 4"/>
          <p:cNvSpPr txBox="1">
            <a:spLocks noChangeArrowheads="1"/>
          </p:cNvSpPr>
          <p:nvPr/>
        </p:nvSpPr>
        <p:spPr bwMode="auto">
          <a:xfrm>
            <a:off x="457200" y="1412776"/>
            <a:ext cx="8496944" cy="4862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0" indent="0">
              <a:spcBef>
                <a:spcPts val="1200"/>
              </a:spcBef>
              <a:defRPr/>
            </a:pPr>
            <a:r>
              <a:rPr lang="de-DE" sz="2000" b="1" dirty="0" smtClean="0"/>
              <a:t>Verfassungsrechtliche „Aufladung“ des allgemeinen Pietätsempfindens als allgemeines Problem</a:t>
            </a:r>
            <a:endParaRPr lang="de-DE" sz="2000" dirty="0" smtClean="0"/>
          </a:p>
          <a:p>
            <a:pPr marL="0" indent="0" eaLnBrk="1" hangingPunct="1">
              <a:spcBef>
                <a:spcPts val="1200"/>
              </a:spcBef>
              <a:defRPr/>
            </a:pPr>
            <a:r>
              <a:rPr lang="de-DE" sz="2000" dirty="0" smtClean="0"/>
              <a:t>Verankerung des „postmortalen Würdeschutzes“ in Art. 1 Abs. 1 GG </a:t>
            </a:r>
          </a:p>
          <a:p>
            <a:pPr marL="342900" indent="-342900" eaLnBrk="1" hangingPunct="1">
              <a:spcBef>
                <a:spcPts val="1200"/>
              </a:spcBef>
              <a:buFont typeface="Arial" panose="020B0604020202020204" pitchFamily="34" charset="0"/>
              <a:buChar char="•"/>
              <a:defRPr/>
            </a:pPr>
            <a:r>
              <a:rPr lang="de-DE" sz="2000" dirty="0" smtClean="0"/>
              <a:t>schafft Möglichkeit, bestehende Regelungen und restriktiven Umgang mit Ausnahmen als rechtlich „alternativlos“ darzustellen</a:t>
            </a:r>
          </a:p>
          <a:p>
            <a:pPr marL="342900" indent="-342900" eaLnBrk="1" hangingPunct="1">
              <a:spcBef>
                <a:spcPts val="1200"/>
              </a:spcBef>
              <a:buFont typeface="Arial" panose="020B0604020202020204" pitchFamily="34" charset="0"/>
              <a:buChar char="•"/>
              <a:defRPr/>
            </a:pPr>
            <a:r>
              <a:rPr lang="de-DE" sz="2000" dirty="0" smtClean="0"/>
              <a:t>erspart die Suche nach den wirklichen Rechtfertigungen für bestehende Regelungen und die Auseinandersetzung mit den individuellen Wünschen des Verstorbenen und der Hinterbliebenen</a:t>
            </a:r>
          </a:p>
          <a:p>
            <a:pPr marL="342900" indent="-342900" eaLnBrk="1" hangingPunct="1">
              <a:spcBef>
                <a:spcPts val="1200"/>
              </a:spcBef>
              <a:buFont typeface="Arial" panose="020B0604020202020204" pitchFamily="34" charset="0"/>
              <a:buChar char="•"/>
              <a:defRPr/>
            </a:pPr>
            <a:r>
              <a:rPr lang="de-DE" sz="2000" dirty="0" smtClean="0"/>
              <a:t>ist nicht die einzige Möglichkeit, die Beibehaltung der bestehenden Regelungen (insbesondere Friedhofszwang, Verbot der Ascheteilung, restriktive Umbettungspraxis usw.) zu rechtfertigen</a:t>
            </a:r>
          </a:p>
          <a:p>
            <a:pPr marL="342900" indent="-342900" eaLnBrk="1" hangingPunct="1">
              <a:spcBef>
                <a:spcPts val="1200"/>
              </a:spcBef>
              <a:buFont typeface="Arial" panose="020B0604020202020204" pitchFamily="34" charset="0"/>
              <a:buChar char="•"/>
              <a:defRPr/>
            </a:pPr>
            <a:r>
              <a:rPr lang="de-DE" sz="2000" dirty="0" smtClean="0"/>
              <a:t>müsste – konsequent weiter gedacht – letztlich zu einem „ewigen Ruherecht“ führen</a:t>
            </a:r>
          </a:p>
        </p:txBody>
      </p:sp>
      <p:sp>
        <p:nvSpPr>
          <p:cNvPr id="6" name="Rectangle 2"/>
          <p:cNvSpPr>
            <a:spLocks noChangeArrowheads="1"/>
          </p:cNvSpPr>
          <p:nvPr/>
        </p:nvSpPr>
        <p:spPr bwMode="auto">
          <a:xfrm>
            <a:off x="457200" y="0"/>
            <a:ext cx="8686800" cy="1295400"/>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14000"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marL="514350" indent="-514350" algn="l">
              <a:spcBef>
                <a:spcPts val="1800"/>
              </a:spcBef>
              <a:buFont typeface="+mj-lt"/>
              <a:buAutoNum type="romanUcPeriod" startAt="2"/>
            </a:pPr>
            <a:r>
              <a:rPr lang="de-DE" sz="2400" b="1" dirty="0" smtClean="0"/>
              <a:t>Dogmen und „Angst </a:t>
            </a:r>
            <a:r>
              <a:rPr lang="de-DE" sz="2400" b="1" dirty="0"/>
              <a:t>vor Sachkenntnis“ als </a:t>
            </a:r>
            <a:r>
              <a:rPr lang="de-DE" sz="2400" b="1" dirty="0" smtClean="0"/>
              <a:t>Problem </a:t>
            </a:r>
            <a:r>
              <a:rPr lang="de-DE" sz="2400" b="1" dirty="0"/>
              <a:t>von Reformen im Friedhofs- und Bestattungsrecht</a:t>
            </a:r>
          </a:p>
        </p:txBody>
      </p:sp>
    </p:spTree>
    <p:extLst>
      <p:ext uri="{BB962C8B-B14F-4D97-AF65-F5344CB8AC3E}">
        <p14:creationId xmlns:p14="http://schemas.microsoft.com/office/powerpoint/2010/main" val="2118283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1" name="Rectangle 3"/>
          <p:cNvSpPr>
            <a:spLocks noChangeArrowheads="1"/>
          </p:cNvSpPr>
          <p:nvPr/>
        </p:nvSpPr>
        <p:spPr bwMode="auto">
          <a:xfrm>
            <a:off x="0" y="0"/>
            <a:ext cx="457200" cy="1295400"/>
          </a:xfrm>
          <a:prstGeom prst="rect">
            <a:avLst/>
          </a:prstGeom>
          <a:gradFill rotWithShape="1">
            <a:gsLst>
              <a:gs pos="0">
                <a:srgbClr val="FFCC00"/>
              </a:gs>
              <a:gs pos="100000">
                <a:srgbClr val="FFCC00">
                  <a:gamma/>
                  <a:tint val="58824"/>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fontAlgn="base">
              <a:spcBef>
                <a:spcPct val="20000"/>
              </a:spcBef>
              <a:spcAft>
                <a:spcPct val="0"/>
              </a:spcAft>
              <a:buChar char="»"/>
              <a:defRPr>
                <a:solidFill>
                  <a:schemeClr val="tx1"/>
                </a:solidFill>
                <a:latin typeface="Arial" charset="0"/>
              </a:defRPr>
            </a:lvl6pPr>
            <a:lvl7pPr marL="2971800" indent="-228600" fontAlgn="base">
              <a:spcBef>
                <a:spcPct val="20000"/>
              </a:spcBef>
              <a:spcAft>
                <a:spcPct val="0"/>
              </a:spcAft>
              <a:buChar char="»"/>
              <a:defRPr>
                <a:solidFill>
                  <a:schemeClr val="tx1"/>
                </a:solidFill>
                <a:latin typeface="Arial" charset="0"/>
              </a:defRPr>
            </a:lvl7pPr>
            <a:lvl8pPr marL="3429000" indent="-228600" fontAlgn="base">
              <a:spcBef>
                <a:spcPct val="20000"/>
              </a:spcBef>
              <a:spcAft>
                <a:spcPct val="0"/>
              </a:spcAft>
              <a:buChar char="»"/>
              <a:defRPr>
                <a:solidFill>
                  <a:schemeClr val="tx1"/>
                </a:solidFill>
                <a:latin typeface="Arial" charset="0"/>
              </a:defRPr>
            </a:lvl8pPr>
            <a:lvl9pPr marL="3886200" indent="-228600" fontAlgn="base">
              <a:spcBef>
                <a:spcPct val="20000"/>
              </a:spcBef>
              <a:spcAft>
                <a:spcPct val="0"/>
              </a:spcAft>
              <a:buChar char="»"/>
              <a:defRPr>
                <a:solidFill>
                  <a:schemeClr val="tx1"/>
                </a:solidFill>
                <a:latin typeface="Arial" charset="0"/>
              </a:defRPr>
            </a:lvl9pPr>
          </a:lstStyle>
          <a:p>
            <a:endParaRPr lang="de-DE" altLang="de-DE" sz="2400"/>
          </a:p>
        </p:txBody>
      </p:sp>
      <p:sp>
        <p:nvSpPr>
          <p:cNvPr id="283652" name="Text Box 4"/>
          <p:cNvSpPr txBox="1">
            <a:spLocks noChangeArrowheads="1"/>
          </p:cNvSpPr>
          <p:nvPr/>
        </p:nvSpPr>
        <p:spPr bwMode="auto">
          <a:xfrm>
            <a:off x="457200" y="1556792"/>
            <a:ext cx="8571764"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0" indent="0">
              <a:spcBef>
                <a:spcPts val="1200"/>
              </a:spcBef>
            </a:pPr>
            <a:r>
              <a:rPr lang="de-DE" altLang="de-DE" sz="2000" b="1" dirty="0" smtClean="0"/>
              <a:t>Friedhofs- und Bestattungsrecht als „Querschnittsrechtsgebiet“</a:t>
            </a:r>
            <a:endParaRPr lang="de-DE" altLang="de-DE" sz="2000" dirty="0" smtClean="0"/>
          </a:p>
          <a:p>
            <a:pPr marL="342900" indent="-342900">
              <a:spcBef>
                <a:spcPts val="1200"/>
              </a:spcBef>
              <a:buFont typeface="Arial" panose="020B0604020202020204" pitchFamily="34" charset="0"/>
              <a:buChar char="•"/>
            </a:pPr>
            <a:r>
              <a:rPr lang="de-DE" sz="2000" dirty="0"/>
              <a:t>u</a:t>
            </a:r>
            <a:r>
              <a:rPr lang="de-DE" sz="2000" dirty="0" smtClean="0"/>
              <a:t>mfasst inhaltlich alle </a:t>
            </a:r>
            <a:r>
              <a:rPr lang="de-DE" sz="2000" dirty="0"/>
              <a:t>Fragen, die – mit Ausnahme des Erbrechts – mit dem Todesfall, der Trauerbewältigung, den hiermit einhergehenden kommunalen und kirchlichen Aufgaben sowie der Rolle der Bestattungswirtschaft und deren Regulierung </a:t>
            </a:r>
            <a:r>
              <a:rPr lang="de-DE" sz="2000" dirty="0" smtClean="0"/>
              <a:t>zusammenhängen.</a:t>
            </a:r>
          </a:p>
          <a:p>
            <a:pPr marL="342900" indent="-342900">
              <a:spcBef>
                <a:spcPts val="1200"/>
              </a:spcBef>
              <a:buFont typeface="Arial" panose="020B0604020202020204" pitchFamily="34" charset="0"/>
              <a:buChar char="•"/>
            </a:pPr>
            <a:r>
              <a:rPr lang="de-DE" sz="2000" dirty="0" smtClean="0"/>
              <a:t>verknüpft </a:t>
            </a:r>
            <a:r>
              <a:rPr lang="de-DE" sz="2000" dirty="0"/>
              <a:t>damit Fragen des Europarechts, des Verfassungsrechts (einschließlich des Staatskirchenrechts), des Verwaltungsrechts (einschließlich des Bau-, Umwelt- und Gewerberechts), des Privatrechts, des Strafrechts, des Sozialrechts und des </a:t>
            </a:r>
            <a:r>
              <a:rPr lang="de-DE" sz="2000" dirty="0" smtClean="0"/>
              <a:t>Steuerrechts.</a:t>
            </a:r>
            <a:endParaRPr lang="de-DE" altLang="de-DE" sz="2000" dirty="0"/>
          </a:p>
        </p:txBody>
      </p:sp>
      <p:sp>
        <p:nvSpPr>
          <p:cNvPr id="5" name="Rectangle 2"/>
          <p:cNvSpPr>
            <a:spLocks noChangeArrowheads="1"/>
          </p:cNvSpPr>
          <p:nvPr/>
        </p:nvSpPr>
        <p:spPr bwMode="auto">
          <a:xfrm>
            <a:off x="457200" y="0"/>
            <a:ext cx="8686800" cy="1295400"/>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14000"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r>
              <a:rPr lang="de-DE" altLang="de-DE" sz="2400" b="1" dirty="0" smtClean="0">
                <a:solidFill>
                  <a:schemeClr val="tx1"/>
                </a:solidFill>
              </a:rPr>
              <a:t>Einführung</a:t>
            </a:r>
            <a:endParaRPr lang="de-DE" altLang="de-DE" sz="2400" b="1" dirty="0">
              <a:solidFill>
                <a:schemeClr val="tx1"/>
              </a:solidFill>
            </a:endParaRPr>
          </a:p>
        </p:txBody>
      </p:sp>
    </p:spTree>
    <p:extLst>
      <p:ext uri="{BB962C8B-B14F-4D97-AF65-F5344CB8AC3E}">
        <p14:creationId xmlns:p14="http://schemas.microsoft.com/office/powerpoint/2010/main" val="30075536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ChangeArrowheads="1"/>
          </p:cNvSpPr>
          <p:nvPr/>
        </p:nvSpPr>
        <p:spPr bwMode="auto">
          <a:xfrm>
            <a:off x="0" y="0"/>
            <a:ext cx="457200" cy="1295400"/>
          </a:xfrm>
          <a:prstGeom prst="rect">
            <a:avLst/>
          </a:prstGeom>
          <a:gradFill rotWithShape="1">
            <a:gsLst>
              <a:gs pos="0">
                <a:srgbClr val="FFCC00"/>
              </a:gs>
              <a:gs pos="100000">
                <a:srgbClr val="FFE16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de-DE" altLang="de-DE" sz="2400"/>
          </a:p>
        </p:txBody>
      </p:sp>
      <p:sp>
        <p:nvSpPr>
          <p:cNvPr id="6" name="Rectangle 2"/>
          <p:cNvSpPr>
            <a:spLocks noChangeArrowheads="1"/>
          </p:cNvSpPr>
          <p:nvPr/>
        </p:nvSpPr>
        <p:spPr bwMode="auto">
          <a:xfrm>
            <a:off x="457200" y="0"/>
            <a:ext cx="8686800" cy="1295400"/>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14000"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marL="514350" indent="-514350" algn="l">
              <a:spcBef>
                <a:spcPts val="1800"/>
              </a:spcBef>
              <a:buFont typeface="+mj-lt"/>
              <a:buAutoNum type="romanUcPeriod" startAt="2"/>
            </a:pPr>
            <a:r>
              <a:rPr lang="de-DE" sz="2400" b="1" dirty="0" smtClean="0"/>
              <a:t>Dogmen und „Angst </a:t>
            </a:r>
            <a:r>
              <a:rPr lang="de-DE" sz="2400" b="1" dirty="0"/>
              <a:t>vor Sachkenntnis“ als </a:t>
            </a:r>
            <a:r>
              <a:rPr lang="de-DE" sz="2400" b="1" dirty="0" smtClean="0"/>
              <a:t>Problem </a:t>
            </a:r>
            <a:r>
              <a:rPr lang="de-DE" sz="2400" b="1" dirty="0"/>
              <a:t>von Reformen im Friedhofs- und Bestattungsrecht</a:t>
            </a:r>
          </a:p>
        </p:txBody>
      </p:sp>
      <p:sp>
        <p:nvSpPr>
          <p:cNvPr id="5" name="Text Box 6"/>
          <p:cNvSpPr txBox="1">
            <a:spLocks noChangeArrowheads="1"/>
          </p:cNvSpPr>
          <p:nvPr/>
        </p:nvSpPr>
        <p:spPr bwMode="auto">
          <a:xfrm>
            <a:off x="426521" y="1556792"/>
            <a:ext cx="8445152" cy="2400657"/>
          </a:xfrm>
          <a:prstGeom prst="rect">
            <a:avLst/>
          </a:prstGeom>
          <a:gradFill rotWithShape="1">
            <a:gsLst>
              <a:gs pos="0">
                <a:srgbClr val="FFEEA7"/>
              </a:gs>
              <a:gs pos="100000">
                <a:srgbClr val="FFEEA7"/>
              </a:gs>
            </a:gsLst>
            <a:lin ang="5400000" scaled="1"/>
          </a:gradFill>
          <a:ln>
            <a:noFill/>
          </a:ln>
          <a:effectLst/>
          <a:extLst/>
        </p:spPr>
        <p:txBody>
          <a:bodyPr wrap="square">
            <a:spAutoFit/>
          </a:bodyPr>
          <a:lstStyle>
            <a:lvl1pPr eaLnBrk="0" hangingPunct="0">
              <a:defRPr>
                <a:solidFill>
                  <a:schemeClr val="tx1"/>
                </a:solidFill>
                <a:latin typeface="Arial" charset="0"/>
              </a:defRPr>
            </a:lvl1pPr>
            <a:lvl2pPr marL="271463" eaLnBrk="0" hangingPunct="0">
              <a:defRPr>
                <a:solidFill>
                  <a:schemeClr val="tx1"/>
                </a:solidFill>
                <a:latin typeface="Arial" charset="0"/>
              </a:defRPr>
            </a:lvl2pPr>
            <a:lvl3pPr eaLnBrk="0" hangingPunct="0">
              <a:defRPr>
                <a:solidFill>
                  <a:schemeClr val="tx1"/>
                </a:solidFill>
                <a:latin typeface="Arial" charset="0"/>
              </a:defRPr>
            </a:lvl3pPr>
            <a:lvl4pPr eaLnBrk="0" hangingPunct="0">
              <a:defRPr>
                <a:solidFill>
                  <a:schemeClr val="tx1"/>
                </a:solidFill>
                <a:latin typeface="Arial" charset="0"/>
              </a:defRPr>
            </a:lvl4pPr>
            <a:lvl5pPr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algn="ctr">
              <a:spcBef>
                <a:spcPts val="600"/>
              </a:spcBef>
            </a:pPr>
            <a:r>
              <a:rPr lang="de-DE" sz="2000" b="1" dirty="0" smtClean="0"/>
              <a:t>§ 11 </a:t>
            </a:r>
            <a:r>
              <a:rPr lang="de-DE" sz="2000" b="1" dirty="0" err="1" smtClean="0"/>
              <a:t>BestG</a:t>
            </a:r>
            <a:r>
              <a:rPr lang="de-DE" sz="2000" b="1" dirty="0" smtClean="0"/>
              <a:t> NRW</a:t>
            </a:r>
          </a:p>
          <a:p>
            <a:pPr>
              <a:spcBef>
                <a:spcPts val="600"/>
              </a:spcBef>
            </a:pPr>
            <a:r>
              <a:rPr lang="de-DE" sz="2000" dirty="0" smtClean="0"/>
              <a:t>(1) Behältnisse </a:t>
            </a:r>
            <a:r>
              <a:rPr lang="de-DE" sz="2000" dirty="0"/>
              <a:t>zur Beisetzung von Aschen und zur Bestattung von Toten, deren Ausstattung und </a:t>
            </a:r>
            <a:r>
              <a:rPr lang="de-DE" sz="2000" b="1" dirty="0"/>
              <a:t>Beigaben sowie Totenbekleidung müssen so beschaffen sein, dass ihre Verrottung und die Verwesung der Toten innerhalb des nach § 4 Abs. 2 festgelegten Zeitraumes ermöglicht wird. </a:t>
            </a:r>
            <a:r>
              <a:rPr lang="de-DE" sz="2000" b="1" dirty="0" smtClean="0"/>
              <a:t>[…]</a:t>
            </a:r>
            <a:endParaRPr lang="de-DE" sz="2000" b="1" dirty="0"/>
          </a:p>
          <a:p>
            <a:pPr>
              <a:spcBef>
                <a:spcPts val="600"/>
              </a:spcBef>
            </a:pPr>
            <a:r>
              <a:rPr lang="de-DE" sz="2000" dirty="0" smtClean="0"/>
              <a:t>(2) und (3) […].</a:t>
            </a:r>
            <a:endParaRPr lang="de-DE" sz="2000" dirty="0"/>
          </a:p>
        </p:txBody>
      </p:sp>
      <p:sp>
        <p:nvSpPr>
          <p:cNvPr id="8" name="Text Box 4"/>
          <p:cNvSpPr txBox="1">
            <a:spLocks noChangeArrowheads="1"/>
          </p:cNvSpPr>
          <p:nvPr/>
        </p:nvSpPr>
        <p:spPr bwMode="auto">
          <a:xfrm>
            <a:off x="457200" y="4195576"/>
            <a:ext cx="8496944"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0" indent="0">
              <a:spcBef>
                <a:spcPts val="1200"/>
              </a:spcBef>
              <a:defRPr/>
            </a:pPr>
            <a:r>
              <a:rPr lang="de-DE" sz="2000" dirty="0" smtClean="0"/>
              <a:t>Gut gemeint, aber</a:t>
            </a:r>
          </a:p>
          <a:p>
            <a:pPr marL="342900" indent="-342900">
              <a:spcBef>
                <a:spcPts val="1200"/>
              </a:spcBef>
              <a:buFont typeface="Arial" panose="020B0604020202020204" pitchFamily="34" charset="0"/>
              <a:buChar char="•"/>
              <a:defRPr/>
            </a:pPr>
            <a:r>
              <a:rPr lang="de-DE" sz="2000" dirty="0" smtClean="0"/>
              <a:t>wie lässt sich die Verrottungseignung feststellen?</a:t>
            </a:r>
          </a:p>
          <a:p>
            <a:pPr marL="342900" indent="-342900">
              <a:spcBef>
                <a:spcPts val="1200"/>
              </a:spcBef>
              <a:buFont typeface="Arial" panose="020B0604020202020204" pitchFamily="34" charset="0"/>
              <a:buChar char="•"/>
              <a:defRPr/>
            </a:pPr>
            <a:r>
              <a:rPr lang="de-DE" sz="2000" dirty="0" smtClean="0"/>
              <a:t>sollen wirklich alle Beigaben verrotten müssen?</a:t>
            </a:r>
          </a:p>
          <a:p>
            <a:pPr marL="342900" indent="-342900">
              <a:spcBef>
                <a:spcPts val="1200"/>
              </a:spcBef>
              <a:buFont typeface="Arial" panose="020B0604020202020204" pitchFamily="34" charset="0"/>
              <a:buChar char="•"/>
              <a:defRPr/>
            </a:pPr>
            <a:r>
              <a:rPr lang="de-DE" sz="2000" dirty="0" smtClean="0"/>
              <a:t>wann und wie soll das überprüft werden?</a:t>
            </a:r>
          </a:p>
          <a:p>
            <a:pPr marL="0" indent="0">
              <a:spcBef>
                <a:spcPts val="1200"/>
              </a:spcBef>
              <a:defRPr/>
            </a:pPr>
            <a:r>
              <a:rPr lang="de-DE" sz="2000" dirty="0"/>
              <a:t>Ähnliche Probleme bei den neuen Verbotsregelungen über Grabsteine aus Kinderarbeit </a:t>
            </a:r>
            <a:r>
              <a:rPr lang="de-DE" sz="2000" dirty="0" smtClean="0"/>
              <a:t>(z. B. </a:t>
            </a:r>
            <a:r>
              <a:rPr lang="de-DE" sz="2000" dirty="0"/>
              <a:t>§ 4a </a:t>
            </a:r>
            <a:r>
              <a:rPr lang="de-DE" sz="2000" dirty="0" err="1"/>
              <a:t>BestG</a:t>
            </a:r>
            <a:r>
              <a:rPr lang="de-DE" sz="2000" dirty="0"/>
              <a:t> </a:t>
            </a:r>
            <a:r>
              <a:rPr lang="de-DE" sz="2000" dirty="0" smtClean="0"/>
              <a:t>NRW)</a:t>
            </a:r>
          </a:p>
        </p:txBody>
      </p:sp>
    </p:spTree>
    <p:extLst>
      <p:ext uri="{BB962C8B-B14F-4D97-AF65-F5344CB8AC3E}">
        <p14:creationId xmlns:p14="http://schemas.microsoft.com/office/powerpoint/2010/main" val="11926962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ChangeArrowheads="1"/>
          </p:cNvSpPr>
          <p:nvPr/>
        </p:nvSpPr>
        <p:spPr bwMode="auto">
          <a:xfrm>
            <a:off x="0" y="0"/>
            <a:ext cx="457200" cy="1295400"/>
          </a:xfrm>
          <a:prstGeom prst="rect">
            <a:avLst/>
          </a:prstGeom>
          <a:gradFill rotWithShape="1">
            <a:gsLst>
              <a:gs pos="0">
                <a:srgbClr val="FFCC00"/>
              </a:gs>
              <a:gs pos="100000">
                <a:srgbClr val="FFE16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de-DE" altLang="de-DE" sz="2400"/>
          </a:p>
        </p:txBody>
      </p:sp>
      <p:sp>
        <p:nvSpPr>
          <p:cNvPr id="6" name="Rectangle 2"/>
          <p:cNvSpPr>
            <a:spLocks noChangeArrowheads="1"/>
          </p:cNvSpPr>
          <p:nvPr/>
        </p:nvSpPr>
        <p:spPr bwMode="auto">
          <a:xfrm>
            <a:off x="457200" y="0"/>
            <a:ext cx="8686800" cy="1295400"/>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14000"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marL="514350" indent="-514350" algn="l">
              <a:spcBef>
                <a:spcPts val="1800"/>
              </a:spcBef>
              <a:buFont typeface="+mj-lt"/>
              <a:buAutoNum type="romanUcPeriod" startAt="2"/>
            </a:pPr>
            <a:r>
              <a:rPr lang="de-DE" sz="2400" b="1" dirty="0" smtClean="0"/>
              <a:t>Dogmen und „Angst </a:t>
            </a:r>
            <a:r>
              <a:rPr lang="de-DE" sz="2400" b="1" dirty="0"/>
              <a:t>vor Sachkenntnis“ als </a:t>
            </a:r>
            <a:r>
              <a:rPr lang="de-DE" sz="2400" b="1" dirty="0" smtClean="0"/>
              <a:t>Problem </a:t>
            </a:r>
            <a:r>
              <a:rPr lang="de-DE" sz="2400" b="1" dirty="0"/>
              <a:t>von Reformen im Friedhofs- und Bestattungsrecht</a:t>
            </a:r>
          </a:p>
        </p:txBody>
      </p:sp>
      <p:sp>
        <p:nvSpPr>
          <p:cNvPr id="5" name="Text Box 6"/>
          <p:cNvSpPr txBox="1">
            <a:spLocks noChangeArrowheads="1"/>
          </p:cNvSpPr>
          <p:nvPr/>
        </p:nvSpPr>
        <p:spPr bwMode="auto">
          <a:xfrm>
            <a:off x="430560" y="1521911"/>
            <a:ext cx="8389912" cy="2400657"/>
          </a:xfrm>
          <a:prstGeom prst="rect">
            <a:avLst/>
          </a:prstGeom>
          <a:gradFill rotWithShape="1">
            <a:gsLst>
              <a:gs pos="0">
                <a:srgbClr val="FFEEA7"/>
              </a:gs>
              <a:gs pos="100000">
                <a:srgbClr val="FFEEA7"/>
              </a:gs>
            </a:gsLst>
            <a:lin ang="5400000" scaled="1"/>
          </a:gradFill>
          <a:ln>
            <a:noFill/>
          </a:ln>
          <a:effectLst/>
          <a:extLst/>
        </p:spPr>
        <p:txBody>
          <a:bodyPr wrap="square">
            <a:spAutoFit/>
          </a:bodyPr>
          <a:lstStyle>
            <a:lvl1pPr eaLnBrk="0" hangingPunct="0">
              <a:defRPr>
                <a:solidFill>
                  <a:schemeClr val="tx1"/>
                </a:solidFill>
                <a:latin typeface="Arial" charset="0"/>
              </a:defRPr>
            </a:lvl1pPr>
            <a:lvl2pPr marL="271463" eaLnBrk="0" hangingPunct="0">
              <a:defRPr>
                <a:solidFill>
                  <a:schemeClr val="tx1"/>
                </a:solidFill>
                <a:latin typeface="Arial" charset="0"/>
              </a:defRPr>
            </a:lvl2pPr>
            <a:lvl3pPr eaLnBrk="0" hangingPunct="0">
              <a:defRPr>
                <a:solidFill>
                  <a:schemeClr val="tx1"/>
                </a:solidFill>
                <a:latin typeface="Arial" charset="0"/>
              </a:defRPr>
            </a:lvl3pPr>
            <a:lvl4pPr eaLnBrk="0" hangingPunct="0">
              <a:defRPr>
                <a:solidFill>
                  <a:schemeClr val="tx1"/>
                </a:solidFill>
                <a:latin typeface="Arial" charset="0"/>
              </a:defRPr>
            </a:lvl4pPr>
            <a:lvl5pPr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algn="ctr">
              <a:spcBef>
                <a:spcPts val="600"/>
              </a:spcBef>
            </a:pPr>
            <a:r>
              <a:rPr lang="de-DE" sz="2000" b="1" dirty="0" smtClean="0"/>
              <a:t>§ 9 </a:t>
            </a:r>
            <a:r>
              <a:rPr lang="de-DE" sz="2000" b="1" dirty="0" err="1" smtClean="0"/>
              <a:t>BestattG</a:t>
            </a:r>
            <a:r>
              <a:rPr lang="de-DE" sz="2000" b="1" dirty="0" smtClean="0"/>
              <a:t> Saarland</a:t>
            </a:r>
          </a:p>
          <a:p>
            <a:pPr algn="ctr">
              <a:spcBef>
                <a:spcPts val="600"/>
              </a:spcBef>
            </a:pPr>
            <a:r>
              <a:rPr lang="de-DE" sz="2000" b="1" dirty="0" err="1" smtClean="0"/>
              <a:t>Leichenbestatterinnen</a:t>
            </a:r>
            <a:r>
              <a:rPr lang="de-DE" sz="2000" b="1" dirty="0" smtClean="0"/>
              <a:t>, Leichenbestatter</a:t>
            </a:r>
          </a:p>
          <a:p>
            <a:pPr>
              <a:spcBef>
                <a:spcPts val="600"/>
              </a:spcBef>
            </a:pPr>
            <a:r>
              <a:rPr lang="de-DE" sz="2000" dirty="0" smtClean="0"/>
              <a:t>Personen</a:t>
            </a:r>
            <a:r>
              <a:rPr lang="de-DE" sz="2000" dirty="0"/>
              <a:t>, die Leichen reinigen, ankleiden oder einsargen, und </a:t>
            </a:r>
            <a:r>
              <a:rPr lang="de-DE" sz="2000" dirty="0" smtClean="0"/>
              <a:t>Personen</a:t>
            </a:r>
            <a:r>
              <a:rPr lang="de-DE" sz="2000" dirty="0"/>
              <a:t>, die die Tätigkeiten von Totengräbern </a:t>
            </a:r>
            <a:r>
              <a:rPr lang="de-DE" sz="2000" dirty="0" smtClean="0"/>
              <a:t>ausüben […] </a:t>
            </a:r>
            <a:r>
              <a:rPr lang="de-DE" sz="2000" b="1" dirty="0"/>
              <a:t>dürfen nicht in einem Heil- oder </a:t>
            </a:r>
            <a:r>
              <a:rPr lang="de-DE" sz="2000" b="1" dirty="0" err="1"/>
              <a:t>Heilhilfsberuf</a:t>
            </a:r>
            <a:r>
              <a:rPr lang="de-DE" sz="2000" b="1" dirty="0"/>
              <a:t> oder im </a:t>
            </a:r>
            <a:r>
              <a:rPr lang="de-DE" sz="2000" b="1" dirty="0" smtClean="0"/>
              <a:t>Nahrungsmittel-</a:t>
            </a:r>
            <a:r>
              <a:rPr lang="de-DE" sz="2000" b="1" dirty="0"/>
              <a:t>, </a:t>
            </a:r>
            <a:r>
              <a:rPr lang="de-DE" sz="2000" b="1" dirty="0" smtClean="0"/>
              <a:t>Genussmittel-</a:t>
            </a:r>
            <a:r>
              <a:rPr lang="de-DE" sz="2000" b="1" dirty="0"/>
              <a:t>, Gaststättengewerbe sowie im Friseurinnen</a:t>
            </a:r>
            <a:r>
              <a:rPr lang="de-DE" sz="2000" b="1" dirty="0" smtClean="0"/>
              <a:t>/ Friseur- </a:t>
            </a:r>
            <a:r>
              <a:rPr lang="de-DE" sz="2000" b="1" dirty="0"/>
              <a:t>oder Kosmetikberuf tätig sein oder beschäftigt werden</a:t>
            </a:r>
            <a:r>
              <a:rPr lang="de-DE" sz="2000" dirty="0"/>
              <a:t>. </a:t>
            </a:r>
            <a:r>
              <a:rPr lang="de-DE" sz="2000" dirty="0" smtClean="0"/>
              <a:t>[…].</a:t>
            </a:r>
            <a:endParaRPr lang="de-DE" sz="2000" dirty="0"/>
          </a:p>
        </p:txBody>
      </p:sp>
      <p:sp>
        <p:nvSpPr>
          <p:cNvPr id="8" name="Text Box 4"/>
          <p:cNvSpPr txBox="1">
            <a:spLocks noChangeArrowheads="1"/>
          </p:cNvSpPr>
          <p:nvPr/>
        </p:nvSpPr>
        <p:spPr bwMode="auto">
          <a:xfrm>
            <a:off x="484332" y="4116267"/>
            <a:ext cx="8424936" cy="2708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342900" indent="-342900">
              <a:spcBef>
                <a:spcPts val="1200"/>
              </a:spcBef>
              <a:buFont typeface="Arial" panose="020B0604020202020204" pitchFamily="34" charset="0"/>
              <a:buChar char="•"/>
              <a:defRPr/>
            </a:pPr>
            <a:r>
              <a:rPr lang="de-DE" sz="2000" dirty="0" smtClean="0"/>
              <a:t>Ähnlich z. B. § 26 </a:t>
            </a:r>
            <a:r>
              <a:rPr lang="de-DE" sz="2000" dirty="0" err="1" smtClean="0"/>
              <a:t>BestG</a:t>
            </a:r>
            <a:r>
              <a:rPr lang="de-DE" sz="2000" dirty="0" smtClean="0"/>
              <a:t> BW, § 18 </a:t>
            </a:r>
            <a:r>
              <a:rPr lang="de-DE" sz="2000" dirty="0" err="1" smtClean="0"/>
              <a:t>BestG</a:t>
            </a:r>
            <a:r>
              <a:rPr lang="de-DE" sz="2000" dirty="0" smtClean="0"/>
              <a:t> RLP …</a:t>
            </a:r>
          </a:p>
          <a:p>
            <a:pPr marL="342900" indent="-342900">
              <a:spcBef>
                <a:spcPts val="1200"/>
              </a:spcBef>
              <a:buFont typeface="Arial" panose="020B0604020202020204" pitchFamily="34" charset="0"/>
              <a:buChar char="•"/>
              <a:defRPr/>
            </a:pPr>
            <a:r>
              <a:rPr lang="de-DE" sz="2000" dirty="0" smtClean="0"/>
              <a:t>aber dennoch ziemlich eindeutiger Verstoß gegen § 1 GewO, </a:t>
            </a:r>
          </a:p>
          <a:p>
            <a:pPr marL="342900" indent="-342900">
              <a:spcBef>
                <a:spcPts val="1200"/>
              </a:spcBef>
              <a:buFont typeface="Arial" panose="020B0604020202020204" pitchFamily="34" charset="0"/>
              <a:buChar char="•"/>
              <a:defRPr/>
            </a:pPr>
            <a:r>
              <a:rPr lang="de-DE" sz="2000" dirty="0" smtClean="0"/>
              <a:t>der sich als Pauschalregelung – ohne klare Begründung (verwiesen wird pauschal auf Vermeidung von Gesundheitsgefahren, LT-</a:t>
            </a:r>
            <a:r>
              <a:rPr lang="de-DE" sz="2000" dirty="0" err="1" smtClean="0"/>
              <a:t>Drs</a:t>
            </a:r>
            <a:r>
              <a:rPr lang="de-DE" sz="2000" dirty="0" smtClean="0"/>
              <a:t>. 12/853, S. 40) – auch nicht rechtfertigen lässt</a:t>
            </a:r>
          </a:p>
          <a:p>
            <a:pPr marL="342900" indent="-342900">
              <a:spcBef>
                <a:spcPts val="1200"/>
              </a:spcBef>
              <a:buFont typeface="Arial" panose="020B0604020202020204" pitchFamily="34" charset="0"/>
              <a:buChar char="•"/>
              <a:defRPr/>
            </a:pPr>
            <a:r>
              <a:rPr lang="de-DE" sz="2000" dirty="0" smtClean="0"/>
              <a:t>und (teilweise) nicht mehr zum Dienstleistungsspektrum von Bestattern passt</a:t>
            </a:r>
          </a:p>
        </p:txBody>
      </p:sp>
    </p:spTree>
    <p:extLst>
      <p:ext uri="{BB962C8B-B14F-4D97-AF65-F5344CB8AC3E}">
        <p14:creationId xmlns:p14="http://schemas.microsoft.com/office/powerpoint/2010/main" val="1417684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ChangeArrowheads="1"/>
          </p:cNvSpPr>
          <p:nvPr/>
        </p:nvSpPr>
        <p:spPr bwMode="auto">
          <a:xfrm>
            <a:off x="0" y="0"/>
            <a:ext cx="457200" cy="1295400"/>
          </a:xfrm>
          <a:prstGeom prst="rect">
            <a:avLst/>
          </a:prstGeom>
          <a:gradFill rotWithShape="1">
            <a:gsLst>
              <a:gs pos="0">
                <a:srgbClr val="FFCC00"/>
              </a:gs>
              <a:gs pos="100000">
                <a:srgbClr val="FFE16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de-DE" altLang="de-DE" sz="2400"/>
          </a:p>
        </p:txBody>
      </p:sp>
      <p:sp>
        <p:nvSpPr>
          <p:cNvPr id="6" name="Rectangle 2"/>
          <p:cNvSpPr>
            <a:spLocks noChangeArrowheads="1"/>
          </p:cNvSpPr>
          <p:nvPr/>
        </p:nvSpPr>
        <p:spPr bwMode="auto">
          <a:xfrm>
            <a:off x="457200" y="0"/>
            <a:ext cx="8686800" cy="1295400"/>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14000"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marL="514350" indent="-514350" algn="l">
              <a:spcBef>
                <a:spcPts val="1800"/>
              </a:spcBef>
              <a:buFont typeface="+mj-lt"/>
              <a:buAutoNum type="romanUcPeriod" startAt="2"/>
            </a:pPr>
            <a:r>
              <a:rPr lang="de-DE" sz="2400" b="1" dirty="0" smtClean="0"/>
              <a:t>Dogmen und „Angst </a:t>
            </a:r>
            <a:r>
              <a:rPr lang="de-DE" sz="2400" b="1" dirty="0"/>
              <a:t>vor Sachkenntnis“ als </a:t>
            </a:r>
            <a:r>
              <a:rPr lang="de-DE" sz="2400" b="1" dirty="0" smtClean="0"/>
              <a:t>Problem </a:t>
            </a:r>
            <a:r>
              <a:rPr lang="de-DE" sz="2400" b="1" dirty="0"/>
              <a:t>von Reformen im Friedhofs- und Bestattungsrecht</a:t>
            </a:r>
          </a:p>
        </p:txBody>
      </p:sp>
      <p:sp>
        <p:nvSpPr>
          <p:cNvPr id="5" name="Text Box 6"/>
          <p:cNvSpPr txBox="1">
            <a:spLocks noChangeArrowheads="1"/>
          </p:cNvSpPr>
          <p:nvPr/>
        </p:nvSpPr>
        <p:spPr bwMode="auto">
          <a:xfrm>
            <a:off x="430560" y="1521911"/>
            <a:ext cx="8445152" cy="2400657"/>
          </a:xfrm>
          <a:prstGeom prst="rect">
            <a:avLst/>
          </a:prstGeom>
          <a:gradFill rotWithShape="1">
            <a:gsLst>
              <a:gs pos="0">
                <a:srgbClr val="FFEEA7"/>
              </a:gs>
              <a:gs pos="100000">
                <a:srgbClr val="FFEEA7"/>
              </a:gs>
            </a:gsLst>
            <a:lin ang="5400000" scaled="1"/>
          </a:gradFill>
          <a:ln>
            <a:noFill/>
          </a:ln>
          <a:effectLst/>
          <a:extLst/>
        </p:spPr>
        <p:txBody>
          <a:bodyPr wrap="square">
            <a:spAutoFit/>
          </a:bodyPr>
          <a:lstStyle>
            <a:lvl1pPr eaLnBrk="0" hangingPunct="0">
              <a:defRPr>
                <a:solidFill>
                  <a:schemeClr val="tx1"/>
                </a:solidFill>
                <a:latin typeface="Arial" charset="0"/>
              </a:defRPr>
            </a:lvl1pPr>
            <a:lvl2pPr marL="271463" eaLnBrk="0" hangingPunct="0">
              <a:defRPr>
                <a:solidFill>
                  <a:schemeClr val="tx1"/>
                </a:solidFill>
                <a:latin typeface="Arial" charset="0"/>
              </a:defRPr>
            </a:lvl2pPr>
            <a:lvl3pPr eaLnBrk="0" hangingPunct="0">
              <a:defRPr>
                <a:solidFill>
                  <a:schemeClr val="tx1"/>
                </a:solidFill>
                <a:latin typeface="Arial" charset="0"/>
              </a:defRPr>
            </a:lvl3pPr>
            <a:lvl4pPr eaLnBrk="0" hangingPunct="0">
              <a:defRPr>
                <a:solidFill>
                  <a:schemeClr val="tx1"/>
                </a:solidFill>
                <a:latin typeface="Arial" charset="0"/>
              </a:defRPr>
            </a:lvl4pPr>
            <a:lvl5pPr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algn="ctr">
              <a:spcBef>
                <a:spcPts val="600"/>
              </a:spcBef>
            </a:pPr>
            <a:r>
              <a:rPr lang="de-DE" sz="2000" b="1" dirty="0" smtClean="0"/>
              <a:t>§ 9 </a:t>
            </a:r>
            <a:r>
              <a:rPr lang="de-DE" sz="2000" b="1" dirty="0" err="1" smtClean="0"/>
              <a:t>HessFBG</a:t>
            </a:r>
            <a:endParaRPr lang="de-DE" sz="2000" b="1" dirty="0" smtClean="0"/>
          </a:p>
          <a:p>
            <a:pPr algn="ctr">
              <a:spcBef>
                <a:spcPts val="600"/>
              </a:spcBef>
            </a:pPr>
            <a:r>
              <a:rPr lang="de-DE" sz="2000" b="1" dirty="0" err="1" smtClean="0"/>
              <a:t>Leichenbestatterinnen</a:t>
            </a:r>
            <a:r>
              <a:rPr lang="de-DE" sz="2000" b="1" dirty="0" smtClean="0"/>
              <a:t>, Leichenbestatter</a:t>
            </a:r>
          </a:p>
          <a:p>
            <a:pPr marL="457200" indent="-457200">
              <a:spcBef>
                <a:spcPts val="600"/>
              </a:spcBef>
              <a:buAutoNum type="arabicParenBoth"/>
            </a:pPr>
            <a:r>
              <a:rPr lang="de-DE" sz="2000" dirty="0" smtClean="0"/>
              <a:t>[…].</a:t>
            </a:r>
          </a:p>
          <a:p>
            <a:r>
              <a:rPr lang="de-DE" sz="2000" dirty="0"/>
              <a:t>Leiche im Sinne dieses Gesetzes ist der Körper eines Menschen […], </a:t>
            </a:r>
          </a:p>
          <a:p>
            <a:r>
              <a:rPr lang="de-DE" sz="2000" dirty="0"/>
              <a:t>der sichere Zeichen des Todes (Totenstarre, Totenflecken, </a:t>
            </a:r>
            <a:r>
              <a:rPr lang="de-DE" sz="2000" dirty="0" smtClean="0"/>
              <a:t>Fäulnis-erscheinungen</a:t>
            </a:r>
            <a:r>
              <a:rPr lang="de-DE" sz="2000" dirty="0"/>
              <a:t>) aufweist oder bei dem mit dem Leben unvereinbare Verletzungen </a:t>
            </a:r>
            <a:r>
              <a:rPr lang="de-DE" sz="2000" b="1" dirty="0"/>
              <a:t>oder der Hirntod festgestellt </a:t>
            </a:r>
            <a:r>
              <a:rPr lang="de-DE" sz="2000" b="1" dirty="0" smtClean="0"/>
              <a:t>werden</a:t>
            </a:r>
            <a:r>
              <a:rPr lang="de-DE" sz="2000" dirty="0" smtClean="0"/>
              <a:t> […] </a:t>
            </a:r>
            <a:endParaRPr lang="de-DE" sz="2000" dirty="0"/>
          </a:p>
        </p:txBody>
      </p:sp>
      <p:sp>
        <p:nvSpPr>
          <p:cNvPr id="8" name="Text Box 4"/>
          <p:cNvSpPr txBox="1">
            <a:spLocks noChangeArrowheads="1"/>
          </p:cNvSpPr>
          <p:nvPr/>
        </p:nvSpPr>
        <p:spPr bwMode="auto">
          <a:xfrm>
            <a:off x="485800" y="4293096"/>
            <a:ext cx="8424936"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342900" indent="-342900">
              <a:spcBef>
                <a:spcPts val="1200"/>
              </a:spcBef>
              <a:buFont typeface="Arial" panose="020B0604020202020204" pitchFamily="34" charset="0"/>
              <a:buChar char="•"/>
              <a:defRPr/>
            </a:pPr>
            <a:r>
              <a:rPr lang="de-DE" sz="2000" dirty="0" smtClean="0"/>
              <a:t>Hirntod allein ist Voraussetzung für Organspende, kann jedoch nicht Voraussetzung schon der Bestattung sein</a:t>
            </a:r>
            <a:endParaRPr lang="de-DE" sz="2000" dirty="0"/>
          </a:p>
          <a:p>
            <a:pPr marL="342900" indent="-342900">
              <a:spcBef>
                <a:spcPts val="1200"/>
              </a:spcBef>
              <a:buFont typeface="Arial" panose="020B0604020202020204" pitchFamily="34" charset="0"/>
              <a:buChar char="•"/>
              <a:defRPr/>
            </a:pPr>
            <a:r>
              <a:rPr lang="de-DE" sz="2000" dirty="0" smtClean="0"/>
              <a:t>Passt nicht zum Regelungsregime des Transplantationsgesetzes</a:t>
            </a:r>
          </a:p>
          <a:p>
            <a:pPr marL="0" indent="0">
              <a:spcBef>
                <a:spcPts val="1200"/>
              </a:spcBef>
              <a:defRPr/>
            </a:pPr>
            <a:endParaRPr lang="de-DE" sz="2000" dirty="0" smtClean="0"/>
          </a:p>
        </p:txBody>
      </p:sp>
    </p:spTree>
    <p:extLst>
      <p:ext uri="{BB962C8B-B14F-4D97-AF65-F5344CB8AC3E}">
        <p14:creationId xmlns:p14="http://schemas.microsoft.com/office/powerpoint/2010/main" val="39853438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ChangeArrowheads="1"/>
          </p:cNvSpPr>
          <p:nvPr/>
        </p:nvSpPr>
        <p:spPr bwMode="auto">
          <a:xfrm>
            <a:off x="0" y="0"/>
            <a:ext cx="457200" cy="1295400"/>
          </a:xfrm>
          <a:prstGeom prst="rect">
            <a:avLst/>
          </a:prstGeom>
          <a:gradFill rotWithShape="1">
            <a:gsLst>
              <a:gs pos="0">
                <a:srgbClr val="FFCC00"/>
              </a:gs>
              <a:gs pos="100000">
                <a:srgbClr val="FFE16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de-DE" altLang="de-DE" sz="2400"/>
          </a:p>
        </p:txBody>
      </p:sp>
      <p:sp>
        <p:nvSpPr>
          <p:cNvPr id="5" name="Text Box 4"/>
          <p:cNvSpPr txBox="1">
            <a:spLocks noChangeArrowheads="1"/>
          </p:cNvSpPr>
          <p:nvPr/>
        </p:nvSpPr>
        <p:spPr bwMode="auto">
          <a:xfrm>
            <a:off x="464707" y="1412776"/>
            <a:ext cx="8496944"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0" indent="0" eaLnBrk="1" hangingPunct="1">
              <a:spcBef>
                <a:spcPts val="1200"/>
              </a:spcBef>
              <a:defRPr/>
            </a:pPr>
            <a:r>
              <a:rPr lang="de-DE" sz="2000" b="1" dirty="0" smtClean="0"/>
              <a:t>Schon drei Beispiele mangelnder Abstimmung zwischen Bundes- und Landesbestattungsrecht</a:t>
            </a:r>
          </a:p>
          <a:p>
            <a:pPr marL="342900" indent="-342900" eaLnBrk="1" hangingPunct="1">
              <a:spcBef>
                <a:spcPts val="1200"/>
              </a:spcBef>
              <a:buFont typeface="Arial" panose="020B0604020202020204" pitchFamily="34" charset="0"/>
              <a:buChar char="•"/>
              <a:defRPr/>
            </a:pPr>
            <a:r>
              <a:rPr lang="de-DE" sz="2000" dirty="0" smtClean="0"/>
              <a:t>Weite Auslegung des Aschebegriffs des § 168 StGB und hiermit verbundene Konzeption des Pietätsschutzes lässt sich nach Landesbestattungsrecht und in Bestattungspraxis nicht (konsequent) verwirklichen</a:t>
            </a:r>
          </a:p>
          <a:p>
            <a:pPr marL="342900" indent="-342900" eaLnBrk="1" hangingPunct="1">
              <a:spcBef>
                <a:spcPts val="1200"/>
              </a:spcBef>
              <a:buFont typeface="Arial" panose="020B0604020202020204" pitchFamily="34" charset="0"/>
              <a:buChar char="•"/>
              <a:defRPr/>
            </a:pPr>
            <a:r>
              <a:rPr lang="de-DE" sz="2000" dirty="0" smtClean="0"/>
              <a:t>Landesrechtliche Inkompatibilitätsregeln für Leichenbesorger widersprechen dem bundesrechtlichen Grundsatz der Gewerbefreiheit (§ 1 GewO), der landesrechtliche Berufszulassungsvoraussetzungen im Anwendungsbereich der Gewerbeordnung ausschließt</a:t>
            </a:r>
          </a:p>
          <a:p>
            <a:pPr marL="342900" indent="-342900" eaLnBrk="1" hangingPunct="1">
              <a:spcBef>
                <a:spcPts val="1200"/>
              </a:spcBef>
              <a:buFont typeface="Arial" panose="020B0604020202020204" pitchFamily="34" charset="0"/>
              <a:buChar char="•"/>
              <a:defRPr/>
            </a:pPr>
            <a:r>
              <a:rPr lang="de-DE" sz="2000" dirty="0" smtClean="0"/>
              <a:t>Regelung über den Leichenbegriff im hessischen FBG ist nicht mit dem bundesrechtlichen Transplantationsgesetz kompatibel</a:t>
            </a:r>
          </a:p>
        </p:txBody>
      </p:sp>
      <p:sp>
        <p:nvSpPr>
          <p:cNvPr id="6" name="Rectangle 2"/>
          <p:cNvSpPr>
            <a:spLocks noChangeArrowheads="1"/>
          </p:cNvSpPr>
          <p:nvPr/>
        </p:nvSpPr>
        <p:spPr bwMode="auto">
          <a:xfrm>
            <a:off x="457200" y="0"/>
            <a:ext cx="8686800" cy="1295400"/>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14000"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marL="514350" indent="-514350" algn="l">
              <a:spcBef>
                <a:spcPts val="1800"/>
              </a:spcBef>
              <a:buFont typeface="+mj-lt"/>
              <a:buAutoNum type="romanUcPeriod" startAt="3"/>
            </a:pPr>
            <a:r>
              <a:rPr lang="de-DE" sz="2400" b="1" dirty="0"/>
              <a:t>Interföderale Abstimmungsprobleme als besonderes Problem von Reformen im Friedhofs- und Bestattungsrecht</a:t>
            </a:r>
          </a:p>
        </p:txBody>
      </p:sp>
    </p:spTree>
    <p:extLst>
      <p:ext uri="{BB962C8B-B14F-4D97-AF65-F5344CB8AC3E}">
        <p14:creationId xmlns:p14="http://schemas.microsoft.com/office/powerpoint/2010/main" val="972830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ChangeArrowheads="1"/>
          </p:cNvSpPr>
          <p:nvPr/>
        </p:nvSpPr>
        <p:spPr bwMode="auto">
          <a:xfrm>
            <a:off x="0" y="0"/>
            <a:ext cx="457200" cy="1295400"/>
          </a:xfrm>
          <a:prstGeom prst="rect">
            <a:avLst/>
          </a:prstGeom>
          <a:gradFill rotWithShape="1">
            <a:gsLst>
              <a:gs pos="0">
                <a:srgbClr val="FFCC00"/>
              </a:gs>
              <a:gs pos="100000">
                <a:srgbClr val="FFE16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de-DE" altLang="de-DE" sz="2400"/>
          </a:p>
        </p:txBody>
      </p:sp>
      <p:sp>
        <p:nvSpPr>
          <p:cNvPr id="5" name="Text Box 4"/>
          <p:cNvSpPr txBox="1">
            <a:spLocks noChangeArrowheads="1"/>
          </p:cNvSpPr>
          <p:nvPr/>
        </p:nvSpPr>
        <p:spPr bwMode="auto">
          <a:xfrm>
            <a:off x="464707" y="1412776"/>
            <a:ext cx="8496944"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0" indent="0" eaLnBrk="1" hangingPunct="1">
              <a:spcBef>
                <a:spcPts val="1200"/>
              </a:spcBef>
              <a:defRPr/>
            </a:pPr>
            <a:r>
              <a:rPr lang="de-DE" sz="2000" b="1" dirty="0" smtClean="0"/>
              <a:t>Fehlen einer einheitlichen Definition der Totenfürsorgeberechtigung und der Bestattungspflichtigen</a:t>
            </a:r>
          </a:p>
          <a:p>
            <a:pPr marL="342900" indent="-342900" eaLnBrk="1" hangingPunct="1">
              <a:spcBef>
                <a:spcPts val="1200"/>
              </a:spcBef>
              <a:buFont typeface="Arial" panose="020B0604020202020204" pitchFamily="34" charset="0"/>
              <a:buChar char="•"/>
              <a:defRPr/>
            </a:pPr>
            <a:r>
              <a:rPr lang="de-DE" sz="2000" b="1" dirty="0" smtClean="0"/>
              <a:t>Zivilrechtliche Totenfürsorgepflicht und -berechtigung </a:t>
            </a:r>
            <a:r>
              <a:rPr lang="de-DE" sz="2000" dirty="0" smtClean="0"/>
              <a:t>vorrangig durch Bestimmung des Verstorbenen (sonst nach Herkommen): Maßgeblich für Bestimmungsrecht über Art der Beisetzung zwischen Hinterbliebenen und zivilrechtlichen Ausgleich für Bestattungskosten</a:t>
            </a:r>
          </a:p>
          <a:p>
            <a:pPr marL="342900" indent="-342900" eaLnBrk="1" hangingPunct="1">
              <a:spcBef>
                <a:spcPts val="1200"/>
              </a:spcBef>
              <a:buFont typeface="Arial" panose="020B0604020202020204" pitchFamily="34" charset="0"/>
              <a:buChar char="•"/>
              <a:defRPr/>
            </a:pPr>
            <a:r>
              <a:rPr lang="de-DE" sz="2000" b="1" dirty="0" smtClean="0"/>
              <a:t>Landesgesetzliche Regelungen zur öffentlich-rechtlichen Bestattungspflicht</a:t>
            </a:r>
            <a:r>
              <a:rPr lang="de-DE" sz="2000" dirty="0" smtClean="0"/>
              <a:t> in den Bestattungsgesetzen: Maßgeblich für Durchsetzung bestattungsrechtlicher Pflichten (insbes. in Zusammenhang mit ordnungsbehördlichen Bestattungen)</a:t>
            </a:r>
          </a:p>
          <a:p>
            <a:pPr marL="342900" indent="-342900" eaLnBrk="1" hangingPunct="1">
              <a:spcBef>
                <a:spcPts val="1200"/>
              </a:spcBef>
              <a:buFont typeface="Arial" panose="020B0604020202020204" pitchFamily="34" charset="0"/>
              <a:buChar char="•"/>
              <a:defRPr/>
            </a:pPr>
            <a:r>
              <a:rPr lang="de-DE" sz="2000" dirty="0" smtClean="0"/>
              <a:t>Unklare Anknüpfung der </a:t>
            </a:r>
            <a:r>
              <a:rPr lang="de-DE" sz="2000" b="1" dirty="0" smtClean="0"/>
              <a:t>„Bestattungsverpflichtung“ in § 74 SGB XII </a:t>
            </a:r>
            <a:r>
              <a:rPr lang="de-DE" sz="2000" dirty="0" smtClean="0"/>
              <a:t>als Voraussetzung für sozialhilferechtlichen Kostenübernahme-anspruch </a:t>
            </a:r>
          </a:p>
          <a:p>
            <a:pPr marL="342900" indent="-342900" eaLnBrk="1" hangingPunct="1">
              <a:spcBef>
                <a:spcPts val="1200"/>
              </a:spcBef>
              <a:buFont typeface="Arial" panose="020B0604020202020204" pitchFamily="34" charset="0"/>
              <a:buChar char="•"/>
              <a:defRPr/>
            </a:pPr>
            <a:r>
              <a:rPr lang="de-DE" sz="2000" dirty="0" smtClean="0"/>
              <a:t>Besondere Probleme in Fällen, in denen Sterbeort und Wohnort des Bestattungspflichtigen in verschiedenen Bundesländern liegen</a:t>
            </a:r>
          </a:p>
        </p:txBody>
      </p:sp>
      <p:sp>
        <p:nvSpPr>
          <p:cNvPr id="6" name="Rectangle 2"/>
          <p:cNvSpPr>
            <a:spLocks noChangeArrowheads="1"/>
          </p:cNvSpPr>
          <p:nvPr/>
        </p:nvSpPr>
        <p:spPr bwMode="auto">
          <a:xfrm>
            <a:off x="457200" y="0"/>
            <a:ext cx="8686800" cy="1295400"/>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14000"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marL="514350" indent="-514350" algn="l">
              <a:spcBef>
                <a:spcPts val="1800"/>
              </a:spcBef>
              <a:buFont typeface="+mj-lt"/>
              <a:buAutoNum type="romanUcPeriod" startAt="3"/>
            </a:pPr>
            <a:r>
              <a:rPr lang="de-DE" sz="2400" b="1" dirty="0"/>
              <a:t>Interföderale Abstimmungsprobleme als besonderes Problem von Reformen im Friedhofs- und Bestattungsrecht</a:t>
            </a:r>
          </a:p>
        </p:txBody>
      </p:sp>
    </p:spTree>
    <p:extLst>
      <p:ext uri="{BB962C8B-B14F-4D97-AF65-F5344CB8AC3E}">
        <p14:creationId xmlns:p14="http://schemas.microsoft.com/office/powerpoint/2010/main" val="8988445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ChangeArrowheads="1"/>
          </p:cNvSpPr>
          <p:nvPr/>
        </p:nvSpPr>
        <p:spPr bwMode="auto">
          <a:xfrm>
            <a:off x="0" y="0"/>
            <a:ext cx="457200" cy="1295400"/>
          </a:xfrm>
          <a:prstGeom prst="rect">
            <a:avLst/>
          </a:prstGeom>
          <a:gradFill rotWithShape="1">
            <a:gsLst>
              <a:gs pos="0">
                <a:srgbClr val="FFCC00"/>
              </a:gs>
              <a:gs pos="100000">
                <a:srgbClr val="FFE16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de-DE" altLang="de-DE" sz="2400"/>
          </a:p>
        </p:txBody>
      </p:sp>
      <p:sp>
        <p:nvSpPr>
          <p:cNvPr id="5" name="Text Box 4"/>
          <p:cNvSpPr txBox="1">
            <a:spLocks noChangeArrowheads="1"/>
          </p:cNvSpPr>
          <p:nvPr/>
        </p:nvSpPr>
        <p:spPr bwMode="auto">
          <a:xfrm>
            <a:off x="457200" y="1484784"/>
            <a:ext cx="8496944"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0" indent="0" eaLnBrk="1" hangingPunct="1">
              <a:spcBef>
                <a:spcPts val="1200"/>
              </a:spcBef>
              <a:defRPr/>
            </a:pPr>
            <a:r>
              <a:rPr lang="de-DE" sz="2000" b="1" dirty="0" smtClean="0"/>
              <a:t>Fehlen klarer bundeseinheitlicher Regelungen für „interföderale“ Bestattungsfälle</a:t>
            </a:r>
          </a:p>
          <a:p>
            <a:pPr marL="342900" indent="-342900" eaLnBrk="1" hangingPunct="1">
              <a:spcBef>
                <a:spcPts val="1200"/>
              </a:spcBef>
              <a:buFont typeface="Arial" panose="020B0604020202020204" pitchFamily="34" charset="0"/>
              <a:buChar char="•"/>
              <a:defRPr/>
            </a:pPr>
            <a:r>
              <a:rPr lang="de-DE" sz="2000" dirty="0" smtClean="0"/>
              <a:t>uneinheitliche Regelungen über Bestattungspflicht</a:t>
            </a:r>
          </a:p>
          <a:p>
            <a:pPr marL="342900" indent="-342900" eaLnBrk="1" hangingPunct="1">
              <a:spcBef>
                <a:spcPts val="1200"/>
              </a:spcBef>
              <a:buFont typeface="Arial" panose="020B0604020202020204" pitchFamily="34" charset="0"/>
              <a:buChar char="•"/>
              <a:defRPr/>
            </a:pPr>
            <a:r>
              <a:rPr lang="de-DE" sz="2000" dirty="0" smtClean="0"/>
              <a:t>uneinheitliche Regelungen über Dokumentationsanforderungen für die Versendung von Leichen und Aschen</a:t>
            </a:r>
          </a:p>
          <a:p>
            <a:pPr marL="342900" indent="-342900" eaLnBrk="1" hangingPunct="1">
              <a:spcBef>
                <a:spcPts val="1200"/>
              </a:spcBef>
              <a:buFont typeface="Arial" panose="020B0604020202020204" pitchFamily="34" charset="0"/>
              <a:buChar char="•"/>
              <a:defRPr/>
            </a:pPr>
            <a:r>
              <a:rPr lang="de-DE" sz="2000" dirty="0" smtClean="0"/>
              <a:t>uneinheitliche Regelungen über Sarg- und Urnenbeschaffenheit</a:t>
            </a:r>
          </a:p>
          <a:p>
            <a:pPr marL="342900" indent="-342900" eaLnBrk="1" hangingPunct="1">
              <a:spcBef>
                <a:spcPts val="1200"/>
              </a:spcBef>
              <a:buFont typeface="Arial" panose="020B0604020202020204" pitchFamily="34" charset="0"/>
              <a:buChar char="•"/>
              <a:defRPr/>
            </a:pPr>
            <a:r>
              <a:rPr lang="de-DE" sz="2000" dirty="0" smtClean="0"/>
              <a:t>uneinheitliche Anforderungen an Leichenschau und Totenschein</a:t>
            </a:r>
          </a:p>
          <a:p>
            <a:pPr marL="342900" indent="-342900" eaLnBrk="1" hangingPunct="1">
              <a:spcBef>
                <a:spcPts val="1200"/>
              </a:spcBef>
              <a:buFont typeface="Arial" panose="020B0604020202020204" pitchFamily="34" charset="0"/>
              <a:buChar char="•"/>
              <a:defRPr/>
            </a:pPr>
            <a:r>
              <a:rPr lang="de-DE" sz="2000" dirty="0" smtClean="0"/>
              <a:t>uneinheitliche Regelungen über Nachweispflicht, dass Grabsteine nicht aus Kinderarbeit stammen</a:t>
            </a:r>
          </a:p>
          <a:p>
            <a:pPr marL="342900" indent="-342900" eaLnBrk="1" hangingPunct="1">
              <a:spcBef>
                <a:spcPts val="1200"/>
              </a:spcBef>
              <a:buFont typeface="Arial" panose="020B0604020202020204" pitchFamily="34" charset="0"/>
              <a:buChar char="•"/>
              <a:defRPr/>
            </a:pPr>
            <a:r>
              <a:rPr lang="de-DE" sz="2000" dirty="0" smtClean="0"/>
              <a:t>…</a:t>
            </a:r>
          </a:p>
        </p:txBody>
      </p:sp>
      <p:sp>
        <p:nvSpPr>
          <p:cNvPr id="6" name="Rectangle 2"/>
          <p:cNvSpPr>
            <a:spLocks noChangeArrowheads="1"/>
          </p:cNvSpPr>
          <p:nvPr/>
        </p:nvSpPr>
        <p:spPr bwMode="auto">
          <a:xfrm>
            <a:off x="457200" y="0"/>
            <a:ext cx="8686800" cy="1295400"/>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14000"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marL="514350" indent="-514350" algn="l">
              <a:spcBef>
                <a:spcPts val="1800"/>
              </a:spcBef>
              <a:buFont typeface="+mj-lt"/>
              <a:buAutoNum type="romanUcPeriod" startAt="3"/>
            </a:pPr>
            <a:r>
              <a:rPr lang="de-DE" sz="2400" b="1" dirty="0"/>
              <a:t>Interföderale Abstimmungsprobleme als besonderes Problem von Reformen im Friedhofs- und Bestattungsrecht</a:t>
            </a:r>
          </a:p>
        </p:txBody>
      </p:sp>
    </p:spTree>
    <p:extLst>
      <p:ext uri="{BB962C8B-B14F-4D97-AF65-F5344CB8AC3E}">
        <p14:creationId xmlns:p14="http://schemas.microsoft.com/office/powerpoint/2010/main" val="30978641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ChangeArrowheads="1"/>
          </p:cNvSpPr>
          <p:nvPr/>
        </p:nvSpPr>
        <p:spPr bwMode="auto">
          <a:xfrm>
            <a:off x="0" y="0"/>
            <a:ext cx="457200" cy="1295400"/>
          </a:xfrm>
          <a:prstGeom prst="rect">
            <a:avLst/>
          </a:prstGeom>
          <a:gradFill rotWithShape="1">
            <a:gsLst>
              <a:gs pos="0">
                <a:srgbClr val="FFCC00"/>
              </a:gs>
              <a:gs pos="100000">
                <a:srgbClr val="FFE16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de-DE" altLang="de-DE" sz="2400"/>
          </a:p>
        </p:txBody>
      </p:sp>
      <p:sp>
        <p:nvSpPr>
          <p:cNvPr id="5" name="Text Box 4"/>
          <p:cNvSpPr txBox="1">
            <a:spLocks noChangeArrowheads="1"/>
          </p:cNvSpPr>
          <p:nvPr/>
        </p:nvSpPr>
        <p:spPr bwMode="auto">
          <a:xfrm>
            <a:off x="457200" y="1484784"/>
            <a:ext cx="8496944" cy="393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0" indent="0" eaLnBrk="1" hangingPunct="1">
              <a:spcBef>
                <a:spcPts val="1200"/>
              </a:spcBef>
              <a:defRPr/>
            </a:pPr>
            <a:r>
              <a:rPr lang="de-DE" sz="2000" b="1" dirty="0" smtClean="0"/>
              <a:t>Fehlende Anpassung zwischen bundes- und landesrechtlichen Regelungen über </a:t>
            </a:r>
            <a:r>
              <a:rPr lang="de-DE" sz="2000" b="1" dirty="0" err="1" smtClean="0"/>
              <a:t>Bestatterberufe</a:t>
            </a:r>
            <a:r>
              <a:rPr lang="de-DE" sz="2000" b="1" dirty="0" smtClean="0"/>
              <a:t> und gewerbliche Betätigung auf Friedhöfen</a:t>
            </a:r>
          </a:p>
          <a:p>
            <a:pPr marL="342900" indent="-342900" eaLnBrk="1" hangingPunct="1">
              <a:spcBef>
                <a:spcPts val="1200"/>
              </a:spcBef>
              <a:buFont typeface="Arial" panose="020B0604020202020204" pitchFamily="34" charset="0"/>
              <a:buChar char="•"/>
              <a:defRPr/>
            </a:pPr>
            <a:r>
              <a:rPr lang="de-DE" sz="2000" dirty="0" smtClean="0"/>
              <a:t>„Kommunalisierung“ einer gewerberechtlich nicht vorgesehenen präventiven Zuverlässigkeitskontrolle durch Friedhofsverwaltung für gewerbliche Betätigung auf Friedhöfen ohne wechselseitige Anerkennung der „Zulassungsbescheide“</a:t>
            </a:r>
          </a:p>
          <a:p>
            <a:pPr marL="342900" indent="-342900" eaLnBrk="1" hangingPunct="1">
              <a:spcBef>
                <a:spcPts val="1200"/>
              </a:spcBef>
              <a:buFont typeface="Arial" panose="020B0604020202020204" pitchFamily="34" charset="0"/>
              <a:buChar char="•"/>
              <a:defRPr/>
            </a:pPr>
            <a:r>
              <a:rPr lang="de-DE" sz="2000" dirty="0" smtClean="0"/>
              <a:t>Eindeutig gegen § 1 GewO verstoßende landesrechtliche „Inkompatibilitätsregelungen“ für Leichenbesorger (wie z. B. in § </a:t>
            </a:r>
            <a:r>
              <a:rPr lang="de-DE" sz="2000" dirty="0"/>
              <a:t>9 </a:t>
            </a:r>
            <a:r>
              <a:rPr lang="de-DE" sz="2000" dirty="0" err="1"/>
              <a:t>BestattG</a:t>
            </a:r>
            <a:r>
              <a:rPr lang="de-DE" sz="2000" dirty="0"/>
              <a:t> </a:t>
            </a:r>
            <a:r>
              <a:rPr lang="de-DE" sz="2000" dirty="0" smtClean="0"/>
              <a:t>Saarland)</a:t>
            </a:r>
          </a:p>
          <a:p>
            <a:pPr marL="0" indent="0" eaLnBrk="1" hangingPunct="1">
              <a:spcBef>
                <a:spcPts val="1200"/>
              </a:spcBef>
              <a:defRPr/>
            </a:pPr>
            <a:endParaRPr lang="de-DE" sz="2000" dirty="0" smtClean="0"/>
          </a:p>
        </p:txBody>
      </p:sp>
      <p:sp>
        <p:nvSpPr>
          <p:cNvPr id="6" name="Rectangle 2"/>
          <p:cNvSpPr>
            <a:spLocks noChangeArrowheads="1"/>
          </p:cNvSpPr>
          <p:nvPr/>
        </p:nvSpPr>
        <p:spPr bwMode="auto">
          <a:xfrm>
            <a:off x="457200" y="0"/>
            <a:ext cx="8686800" cy="1295400"/>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14000"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marL="514350" indent="-514350" algn="l">
              <a:spcBef>
                <a:spcPts val="1800"/>
              </a:spcBef>
              <a:buFont typeface="+mj-lt"/>
              <a:buAutoNum type="romanUcPeriod" startAt="3"/>
            </a:pPr>
            <a:r>
              <a:rPr lang="de-DE" sz="2400" b="1" dirty="0"/>
              <a:t>Interföderale Abstimmungsprobleme als besonderes Problem von Reformen im Friedhofs- und Bestattungsrecht</a:t>
            </a:r>
          </a:p>
        </p:txBody>
      </p:sp>
    </p:spTree>
    <p:extLst>
      <p:ext uri="{BB962C8B-B14F-4D97-AF65-F5344CB8AC3E}">
        <p14:creationId xmlns:p14="http://schemas.microsoft.com/office/powerpoint/2010/main" val="6059009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ChangeArrowheads="1"/>
          </p:cNvSpPr>
          <p:nvPr/>
        </p:nvSpPr>
        <p:spPr bwMode="auto">
          <a:xfrm>
            <a:off x="0" y="0"/>
            <a:ext cx="457200" cy="1295400"/>
          </a:xfrm>
          <a:prstGeom prst="rect">
            <a:avLst/>
          </a:prstGeom>
          <a:gradFill rotWithShape="1">
            <a:gsLst>
              <a:gs pos="0">
                <a:srgbClr val="FFCC00"/>
              </a:gs>
              <a:gs pos="100000">
                <a:srgbClr val="FFE16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de-DE" altLang="de-DE" sz="2400"/>
          </a:p>
        </p:txBody>
      </p:sp>
      <p:sp>
        <p:nvSpPr>
          <p:cNvPr id="5" name="Text Box 4"/>
          <p:cNvSpPr txBox="1">
            <a:spLocks noChangeArrowheads="1"/>
          </p:cNvSpPr>
          <p:nvPr/>
        </p:nvSpPr>
        <p:spPr bwMode="auto">
          <a:xfrm>
            <a:off x="423113" y="1412776"/>
            <a:ext cx="8496944" cy="54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0" indent="0" eaLnBrk="1" hangingPunct="1">
              <a:spcBef>
                <a:spcPts val="1200"/>
              </a:spcBef>
              <a:defRPr/>
            </a:pPr>
            <a:r>
              <a:rPr lang="de-DE" sz="2000" b="1" dirty="0" smtClean="0"/>
              <a:t>Unklarer Geltungsbereich von Ordnungswidrigkeitstatbeständen</a:t>
            </a:r>
            <a:endParaRPr lang="de-DE" sz="2000" b="1" dirty="0"/>
          </a:p>
          <a:p>
            <a:pPr marL="0" indent="0" eaLnBrk="1" hangingPunct="1">
              <a:spcBef>
                <a:spcPts val="1200"/>
              </a:spcBef>
              <a:defRPr/>
            </a:pPr>
            <a:endParaRPr lang="de-DE" sz="2000" b="1" dirty="0" smtClean="0"/>
          </a:p>
          <a:p>
            <a:pPr marL="0" indent="0" eaLnBrk="1" hangingPunct="1">
              <a:spcBef>
                <a:spcPts val="1200"/>
              </a:spcBef>
              <a:defRPr/>
            </a:pPr>
            <a:endParaRPr lang="de-DE" sz="2000" b="1" dirty="0"/>
          </a:p>
          <a:p>
            <a:pPr marL="0" indent="0" eaLnBrk="1" hangingPunct="1">
              <a:spcBef>
                <a:spcPts val="1200"/>
              </a:spcBef>
              <a:defRPr/>
            </a:pPr>
            <a:endParaRPr lang="de-DE" sz="2000" b="1" dirty="0" smtClean="0"/>
          </a:p>
          <a:p>
            <a:pPr marL="0" indent="0" eaLnBrk="1" hangingPunct="1">
              <a:spcBef>
                <a:spcPts val="1200"/>
              </a:spcBef>
              <a:defRPr/>
            </a:pPr>
            <a:endParaRPr lang="de-DE" sz="2000" b="1" dirty="0"/>
          </a:p>
          <a:p>
            <a:pPr marL="0" indent="0" eaLnBrk="1" hangingPunct="1">
              <a:spcBef>
                <a:spcPts val="1200"/>
              </a:spcBef>
              <a:defRPr/>
            </a:pPr>
            <a:endParaRPr lang="de-DE" sz="2000" b="1" dirty="0" smtClean="0"/>
          </a:p>
          <a:p>
            <a:pPr marL="0" indent="0" eaLnBrk="1" hangingPunct="1">
              <a:spcBef>
                <a:spcPts val="1200"/>
              </a:spcBef>
              <a:defRPr/>
            </a:pPr>
            <a:endParaRPr lang="de-DE" sz="2000" b="1" dirty="0"/>
          </a:p>
          <a:p>
            <a:pPr marL="0" indent="0" eaLnBrk="1" hangingPunct="1">
              <a:spcBef>
                <a:spcPts val="1200"/>
              </a:spcBef>
              <a:defRPr/>
            </a:pPr>
            <a:r>
              <a:rPr lang="de-DE" sz="2000" dirty="0" smtClean="0"/>
              <a:t>Geltung nur </a:t>
            </a:r>
          </a:p>
          <a:p>
            <a:pPr marL="342900" indent="-342900" eaLnBrk="1" hangingPunct="1">
              <a:spcBef>
                <a:spcPts val="1200"/>
              </a:spcBef>
              <a:buFont typeface="Arial" panose="020B0604020202020204" pitchFamily="34" charset="0"/>
              <a:buChar char="•"/>
              <a:defRPr/>
            </a:pPr>
            <a:r>
              <a:rPr lang="de-DE" sz="2000" dirty="0" smtClean="0"/>
              <a:t>für Unternehmen mit Sitz in Brandenburg?</a:t>
            </a:r>
          </a:p>
          <a:p>
            <a:pPr marL="342900" indent="-342900" eaLnBrk="1" hangingPunct="1">
              <a:spcBef>
                <a:spcPts val="1200"/>
              </a:spcBef>
              <a:buFont typeface="Arial" panose="020B0604020202020204" pitchFamily="34" charset="0"/>
              <a:buChar char="•"/>
              <a:defRPr/>
            </a:pPr>
            <a:r>
              <a:rPr lang="de-DE" sz="2000" dirty="0" smtClean="0"/>
              <a:t>auch für „Export“ von Asche in andere Bundesländer?</a:t>
            </a:r>
          </a:p>
          <a:p>
            <a:pPr marL="342900" indent="-342900" eaLnBrk="1" hangingPunct="1">
              <a:spcBef>
                <a:spcPts val="1200"/>
              </a:spcBef>
              <a:buFont typeface="Arial" panose="020B0604020202020204" pitchFamily="34" charset="0"/>
              <a:buChar char="•"/>
              <a:defRPr/>
            </a:pPr>
            <a:r>
              <a:rPr lang="de-DE" sz="2000" dirty="0" smtClean="0"/>
              <a:t>auch für Werbung im Internet, sofern in Brandenburg abrufbar?</a:t>
            </a:r>
          </a:p>
          <a:p>
            <a:pPr marL="0" indent="0" eaLnBrk="1" hangingPunct="1">
              <a:spcBef>
                <a:spcPts val="1200"/>
              </a:spcBef>
              <a:defRPr/>
            </a:pPr>
            <a:endParaRPr lang="de-DE" sz="2000" dirty="0" smtClean="0"/>
          </a:p>
        </p:txBody>
      </p:sp>
      <p:sp>
        <p:nvSpPr>
          <p:cNvPr id="6" name="Rectangle 2"/>
          <p:cNvSpPr>
            <a:spLocks noChangeArrowheads="1"/>
          </p:cNvSpPr>
          <p:nvPr/>
        </p:nvSpPr>
        <p:spPr bwMode="auto">
          <a:xfrm>
            <a:off x="457200" y="0"/>
            <a:ext cx="8686800" cy="1295400"/>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14000"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marL="514350" indent="-514350" algn="l">
              <a:spcBef>
                <a:spcPts val="1800"/>
              </a:spcBef>
              <a:buFont typeface="+mj-lt"/>
              <a:buAutoNum type="romanUcPeriod" startAt="3"/>
            </a:pPr>
            <a:r>
              <a:rPr lang="de-DE" sz="2400" b="1" dirty="0"/>
              <a:t>Interföderale Abstimmungsprobleme als besonderes Problem von Reformen im Friedhofs- und Bestattungsrecht</a:t>
            </a:r>
          </a:p>
        </p:txBody>
      </p:sp>
      <p:sp>
        <p:nvSpPr>
          <p:cNvPr id="7" name="Text Box 6"/>
          <p:cNvSpPr txBox="1">
            <a:spLocks noChangeArrowheads="1"/>
          </p:cNvSpPr>
          <p:nvPr/>
        </p:nvSpPr>
        <p:spPr bwMode="auto">
          <a:xfrm>
            <a:off x="457200" y="1930262"/>
            <a:ext cx="8445152" cy="2477601"/>
          </a:xfrm>
          <a:prstGeom prst="rect">
            <a:avLst/>
          </a:prstGeom>
          <a:gradFill rotWithShape="1">
            <a:gsLst>
              <a:gs pos="0">
                <a:srgbClr val="FFEEA7"/>
              </a:gs>
              <a:gs pos="100000">
                <a:srgbClr val="FFEEA7"/>
              </a:gs>
            </a:gsLst>
            <a:lin ang="5400000" scaled="1"/>
          </a:gradFill>
          <a:ln>
            <a:noFill/>
          </a:ln>
          <a:effectLst/>
          <a:extLst/>
        </p:spPr>
        <p:txBody>
          <a:bodyPr wrap="square">
            <a:spAutoFit/>
          </a:bodyPr>
          <a:lstStyle>
            <a:lvl1pPr eaLnBrk="0" hangingPunct="0">
              <a:defRPr>
                <a:solidFill>
                  <a:schemeClr val="tx1"/>
                </a:solidFill>
                <a:latin typeface="Arial" charset="0"/>
              </a:defRPr>
            </a:lvl1pPr>
            <a:lvl2pPr marL="271463" eaLnBrk="0" hangingPunct="0">
              <a:defRPr>
                <a:solidFill>
                  <a:schemeClr val="tx1"/>
                </a:solidFill>
                <a:latin typeface="Arial" charset="0"/>
              </a:defRPr>
            </a:lvl2pPr>
            <a:lvl3pPr eaLnBrk="0" hangingPunct="0">
              <a:defRPr>
                <a:solidFill>
                  <a:schemeClr val="tx1"/>
                </a:solidFill>
                <a:latin typeface="Arial" charset="0"/>
              </a:defRPr>
            </a:lvl3pPr>
            <a:lvl4pPr eaLnBrk="0" hangingPunct="0">
              <a:defRPr>
                <a:solidFill>
                  <a:schemeClr val="tx1"/>
                </a:solidFill>
                <a:latin typeface="Arial" charset="0"/>
              </a:defRPr>
            </a:lvl4pPr>
            <a:lvl5pPr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algn="ctr">
              <a:spcBef>
                <a:spcPts val="600"/>
              </a:spcBef>
            </a:pPr>
            <a:r>
              <a:rPr lang="de-DE" sz="2000" b="1" dirty="0" smtClean="0"/>
              <a:t>§ 38 </a:t>
            </a:r>
            <a:r>
              <a:rPr lang="de-DE" sz="2000" b="1" dirty="0" err="1" smtClean="0"/>
              <a:t>BbgBestG</a:t>
            </a:r>
            <a:r>
              <a:rPr lang="de-DE" sz="2000" b="1" dirty="0" smtClean="0"/>
              <a:t> </a:t>
            </a:r>
            <a:r>
              <a:rPr lang="de-DE" sz="2000" b="1" dirty="0" err="1" smtClean="0"/>
              <a:t>i.d.F</a:t>
            </a:r>
            <a:r>
              <a:rPr lang="de-DE" sz="2000" b="1" dirty="0" smtClean="0"/>
              <a:t>. 2018</a:t>
            </a:r>
          </a:p>
          <a:p>
            <a:pPr algn="ctr">
              <a:spcBef>
                <a:spcPts val="600"/>
              </a:spcBef>
            </a:pPr>
            <a:r>
              <a:rPr lang="de-DE" sz="2000" b="1" dirty="0" smtClean="0"/>
              <a:t>Ordnungswidrigkeiten</a:t>
            </a:r>
          </a:p>
          <a:p>
            <a:pPr marL="457200" indent="-457200">
              <a:spcBef>
                <a:spcPts val="600"/>
              </a:spcBef>
              <a:buAutoNum type="arabicParenBoth"/>
            </a:pPr>
            <a:r>
              <a:rPr lang="de-DE" sz="2000" dirty="0" smtClean="0"/>
              <a:t>Ordnungswidrig handelt, wer vorsätzlich oder fahrlässig […]</a:t>
            </a:r>
          </a:p>
          <a:p>
            <a:pPr>
              <a:spcBef>
                <a:spcPts val="600"/>
              </a:spcBef>
            </a:pPr>
            <a:r>
              <a:rPr lang="de-DE" sz="2000" dirty="0"/>
              <a:t>15. entgegen § 23 Absatz 5 und § 19 die Totenasche ganz oder teilweise der Beisetzung entzieht oder die Möglichkeit zur Entziehung vermittelt oder bei der Herstellung von Sachen verwendet oder die Möglichkeit zur Herstellung </a:t>
            </a:r>
            <a:r>
              <a:rPr lang="de-DE" sz="2000" dirty="0" smtClean="0"/>
              <a:t>vermittelt. […]</a:t>
            </a:r>
            <a:endParaRPr lang="de-DE" sz="2000" dirty="0"/>
          </a:p>
        </p:txBody>
      </p:sp>
    </p:spTree>
    <p:extLst>
      <p:ext uri="{BB962C8B-B14F-4D97-AF65-F5344CB8AC3E}">
        <p14:creationId xmlns:p14="http://schemas.microsoft.com/office/powerpoint/2010/main" val="33378067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ChangeArrowheads="1"/>
          </p:cNvSpPr>
          <p:nvPr/>
        </p:nvSpPr>
        <p:spPr bwMode="auto">
          <a:xfrm>
            <a:off x="0" y="0"/>
            <a:ext cx="457200" cy="1295400"/>
          </a:xfrm>
          <a:prstGeom prst="rect">
            <a:avLst/>
          </a:prstGeom>
          <a:gradFill rotWithShape="1">
            <a:gsLst>
              <a:gs pos="0">
                <a:srgbClr val="FFCC00"/>
              </a:gs>
              <a:gs pos="100000">
                <a:srgbClr val="FFE16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de-DE" altLang="de-DE" sz="2400"/>
          </a:p>
        </p:txBody>
      </p:sp>
      <p:sp>
        <p:nvSpPr>
          <p:cNvPr id="5" name="Text Box 4"/>
          <p:cNvSpPr txBox="1">
            <a:spLocks noChangeArrowheads="1"/>
          </p:cNvSpPr>
          <p:nvPr/>
        </p:nvSpPr>
        <p:spPr bwMode="auto">
          <a:xfrm>
            <a:off x="457200" y="1556792"/>
            <a:ext cx="8496944"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342900" indent="-342900" eaLnBrk="1" hangingPunct="1">
              <a:spcBef>
                <a:spcPts val="1200"/>
              </a:spcBef>
              <a:buFont typeface="Arial" panose="020B0604020202020204" pitchFamily="34" charset="0"/>
              <a:buChar char="•"/>
              <a:defRPr/>
            </a:pPr>
            <a:r>
              <a:rPr lang="de-DE" sz="2000" dirty="0" smtClean="0"/>
              <a:t>Vortrag soll nicht als allgemeines Plädoyer </a:t>
            </a:r>
            <a:r>
              <a:rPr lang="de-DE" sz="2000" dirty="0"/>
              <a:t>für eine „Liberalisierung des Bestattungsrechts“ </a:t>
            </a:r>
            <a:r>
              <a:rPr lang="de-DE" sz="2000" dirty="0" smtClean="0"/>
              <a:t>und seine Öffnung für neue Bestattungsformen verstanden werden</a:t>
            </a:r>
          </a:p>
          <a:p>
            <a:pPr marL="342900" indent="-342900" eaLnBrk="1" hangingPunct="1">
              <a:spcBef>
                <a:spcPts val="1200"/>
              </a:spcBef>
              <a:buFont typeface="Arial" panose="020B0604020202020204" pitchFamily="34" charset="0"/>
              <a:buChar char="•"/>
              <a:defRPr/>
            </a:pPr>
            <a:r>
              <a:rPr lang="de-DE" sz="2000" dirty="0" smtClean="0"/>
              <a:t>Es geht vor allem um eine „Professionalisierung“ des Bestattungsrechts durch Schaffung klarer, rational begründbarer Regelungen, die auch der Realität länderübergreifender Bestattungsfälle Rechnung tragen</a:t>
            </a:r>
          </a:p>
          <a:p>
            <a:pPr marL="342900" indent="-342900" eaLnBrk="1" hangingPunct="1">
              <a:spcBef>
                <a:spcPts val="1200"/>
              </a:spcBef>
              <a:buFont typeface="Arial" panose="020B0604020202020204" pitchFamily="34" charset="0"/>
              <a:buChar char="•"/>
              <a:defRPr/>
            </a:pPr>
            <a:r>
              <a:rPr lang="de-DE" sz="2000" dirty="0" smtClean="0"/>
              <a:t>Wie liberal das Bestattungsrecht sein sollte, ist auf dieser Grundlage dann vom demokratisch legitimierten Gesetzgeber zu entscheiden</a:t>
            </a:r>
          </a:p>
          <a:p>
            <a:pPr marL="342900" indent="-342900" eaLnBrk="1" hangingPunct="1">
              <a:spcBef>
                <a:spcPts val="1200"/>
              </a:spcBef>
              <a:buFont typeface="Arial" panose="020B0604020202020204" pitchFamily="34" charset="0"/>
              <a:buChar char="•"/>
              <a:defRPr/>
            </a:pPr>
            <a:r>
              <a:rPr lang="de-DE" sz="2000" dirty="0" smtClean="0"/>
              <a:t>Insoweit kann auch ohne pauschalen Rückgriff auf die „postmortale Menschenwürde“ einiges etwa für die Beibehaltung des Friedhofszwangs oder Verbot der Ascheteilung sprechen …</a:t>
            </a:r>
          </a:p>
          <a:p>
            <a:pPr marL="0" indent="0" eaLnBrk="1" hangingPunct="1">
              <a:spcBef>
                <a:spcPts val="1200"/>
              </a:spcBef>
              <a:defRPr/>
            </a:pPr>
            <a:endParaRPr lang="de-DE" sz="2000" dirty="0" smtClean="0"/>
          </a:p>
        </p:txBody>
      </p:sp>
      <p:sp>
        <p:nvSpPr>
          <p:cNvPr id="7" name="Rectangle 2"/>
          <p:cNvSpPr>
            <a:spLocks noChangeArrowheads="1"/>
          </p:cNvSpPr>
          <p:nvPr/>
        </p:nvSpPr>
        <p:spPr bwMode="auto">
          <a:xfrm>
            <a:off x="457200" y="0"/>
            <a:ext cx="8686800" cy="1295400"/>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14000"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spcBef>
                <a:spcPts val="1800"/>
              </a:spcBef>
            </a:pPr>
            <a:r>
              <a:rPr lang="de-DE" sz="2400" b="1" dirty="0" smtClean="0"/>
              <a:t>Fazit</a:t>
            </a:r>
            <a:endParaRPr lang="de-DE" sz="2400" b="1" dirty="0"/>
          </a:p>
        </p:txBody>
      </p:sp>
    </p:spTree>
    <p:extLst>
      <p:ext uri="{BB962C8B-B14F-4D97-AF65-F5344CB8AC3E}">
        <p14:creationId xmlns:p14="http://schemas.microsoft.com/office/powerpoint/2010/main" val="26908255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ChangeArrowheads="1"/>
          </p:cNvSpPr>
          <p:nvPr/>
        </p:nvSpPr>
        <p:spPr bwMode="auto">
          <a:xfrm>
            <a:off x="0" y="0"/>
            <a:ext cx="457200" cy="1295400"/>
          </a:xfrm>
          <a:prstGeom prst="rect">
            <a:avLst/>
          </a:prstGeom>
          <a:gradFill rotWithShape="1">
            <a:gsLst>
              <a:gs pos="0">
                <a:srgbClr val="FFCC00"/>
              </a:gs>
              <a:gs pos="100000">
                <a:srgbClr val="FFE16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de-DE" altLang="de-DE" sz="2400"/>
          </a:p>
        </p:txBody>
      </p:sp>
      <p:sp>
        <p:nvSpPr>
          <p:cNvPr id="5" name="Text Box 4"/>
          <p:cNvSpPr txBox="1">
            <a:spLocks noChangeArrowheads="1"/>
          </p:cNvSpPr>
          <p:nvPr/>
        </p:nvSpPr>
        <p:spPr bwMode="auto">
          <a:xfrm>
            <a:off x="455692" y="1548075"/>
            <a:ext cx="8496944"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342900" indent="-342900" eaLnBrk="1" hangingPunct="1">
              <a:spcBef>
                <a:spcPts val="1200"/>
              </a:spcBef>
              <a:buFont typeface="Arial" panose="020B0604020202020204" pitchFamily="34" charset="0"/>
              <a:buChar char="•"/>
              <a:defRPr/>
            </a:pPr>
            <a:r>
              <a:rPr lang="de-DE" sz="2000" dirty="0" smtClean="0"/>
              <a:t>Hauptproblem der derzeitigen Rechtslage dürfte die fehlende Abstimmung und der fehlende Erfahrungsaustausch zwischen Bund und Ländern einerseits und den Ländern untereinander sein</a:t>
            </a:r>
          </a:p>
          <a:p>
            <a:pPr marL="342900" indent="-342900" eaLnBrk="1" hangingPunct="1">
              <a:spcBef>
                <a:spcPts val="1200"/>
              </a:spcBef>
              <a:buFont typeface="Arial" panose="020B0604020202020204" pitchFamily="34" charset="0"/>
              <a:buChar char="•"/>
              <a:defRPr/>
            </a:pPr>
            <a:r>
              <a:rPr lang="de-DE" sz="2000" dirty="0" smtClean="0"/>
              <a:t>Zuständigkeiten sind schon auf Bundesebene zersplittert (BMAS für Sozialrecht, BMI für Personenstandsrecht, BMJ für allgemeines Zivilrecht, </a:t>
            </a:r>
            <a:r>
              <a:rPr lang="de-DE" sz="2000" dirty="0" err="1" smtClean="0"/>
              <a:t>BMWi</a:t>
            </a:r>
            <a:r>
              <a:rPr lang="de-DE" sz="2000" dirty="0" smtClean="0"/>
              <a:t> für Gewerberecht, BMFSFJ für Gräbergesetz)</a:t>
            </a:r>
          </a:p>
          <a:p>
            <a:pPr marL="342900" indent="-342900" eaLnBrk="1" hangingPunct="1">
              <a:spcBef>
                <a:spcPts val="1200"/>
              </a:spcBef>
              <a:buFont typeface="Arial" panose="020B0604020202020204" pitchFamily="34" charset="0"/>
              <a:buChar char="•"/>
              <a:defRPr/>
            </a:pPr>
            <a:r>
              <a:rPr lang="de-DE" sz="2000" dirty="0" smtClean="0"/>
              <a:t>Vielfach keine eindeutige Zuordnung des Referats „Friedhofs-, Bestattungs- und Leichenwesen“ in den Landesministerien</a:t>
            </a:r>
          </a:p>
          <a:p>
            <a:pPr marL="342900" indent="-342900" eaLnBrk="1" hangingPunct="1">
              <a:spcBef>
                <a:spcPts val="1200"/>
              </a:spcBef>
              <a:buFont typeface="Arial" panose="020B0604020202020204" pitchFamily="34" charset="0"/>
              <a:buChar char="•"/>
              <a:defRPr/>
            </a:pPr>
            <a:r>
              <a:rPr lang="de-DE" sz="2000" dirty="0" smtClean="0"/>
              <a:t>Fehlen bund-länderübergreifender Arbeitskreise auf Ministerialebene, keine Musterentwürfe …</a:t>
            </a:r>
          </a:p>
          <a:p>
            <a:pPr marL="342900" indent="-342900" eaLnBrk="1" hangingPunct="1">
              <a:spcBef>
                <a:spcPts val="1200"/>
              </a:spcBef>
              <a:buFont typeface="Arial" panose="020B0604020202020204" pitchFamily="34" charset="0"/>
              <a:buChar char="•"/>
              <a:defRPr/>
            </a:pPr>
            <a:r>
              <a:rPr lang="de-DE" sz="2000" dirty="0" smtClean="0"/>
              <a:t>Aber auch: Fehlen einheitlicher Ansprechpartner für die Bestattungsbranche – als Nachteil der verbandlichen Vielfalt</a:t>
            </a:r>
          </a:p>
        </p:txBody>
      </p:sp>
      <p:sp>
        <p:nvSpPr>
          <p:cNvPr id="6" name="Rectangle 2"/>
          <p:cNvSpPr>
            <a:spLocks noChangeArrowheads="1"/>
          </p:cNvSpPr>
          <p:nvPr/>
        </p:nvSpPr>
        <p:spPr bwMode="auto">
          <a:xfrm>
            <a:off x="457200" y="0"/>
            <a:ext cx="8686800" cy="1295400"/>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14000"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spcBef>
                <a:spcPts val="1800"/>
              </a:spcBef>
            </a:pPr>
            <a:r>
              <a:rPr lang="de-DE" sz="2400" b="1" dirty="0" smtClean="0"/>
              <a:t>Fazit</a:t>
            </a:r>
            <a:endParaRPr lang="de-DE" sz="2400" b="1" dirty="0"/>
          </a:p>
        </p:txBody>
      </p:sp>
    </p:spTree>
    <p:extLst>
      <p:ext uri="{BB962C8B-B14F-4D97-AF65-F5344CB8AC3E}">
        <p14:creationId xmlns:p14="http://schemas.microsoft.com/office/powerpoint/2010/main" val="3146115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1" name="Rectangle 3"/>
          <p:cNvSpPr>
            <a:spLocks noChangeArrowheads="1"/>
          </p:cNvSpPr>
          <p:nvPr/>
        </p:nvSpPr>
        <p:spPr bwMode="auto">
          <a:xfrm>
            <a:off x="0" y="0"/>
            <a:ext cx="457200" cy="1295400"/>
          </a:xfrm>
          <a:prstGeom prst="rect">
            <a:avLst/>
          </a:prstGeom>
          <a:gradFill rotWithShape="1">
            <a:gsLst>
              <a:gs pos="0">
                <a:srgbClr val="FFCC00"/>
              </a:gs>
              <a:gs pos="100000">
                <a:srgbClr val="FFCC00">
                  <a:gamma/>
                  <a:tint val="58824"/>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fontAlgn="base">
              <a:spcBef>
                <a:spcPct val="20000"/>
              </a:spcBef>
              <a:spcAft>
                <a:spcPct val="0"/>
              </a:spcAft>
              <a:buChar char="»"/>
              <a:defRPr>
                <a:solidFill>
                  <a:schemeClr val="tx1"/>
                </a:solidFill>
                <a:latin typeface="Arial" charset="0"/>
              </a:defRPr>
            </a:lvl6pPr>
            <a:lvl7pPr marL="2971800" indent="-228600" fontAlgn="base">
              <a:spcBef>
                <a:spcPct val="20000"/>
              </a:spcBef>
              <a:spcAft>
                <a:spcPct val="0"/>
              </a:spcAft>
              <a:buChar char="»"/>
              <a:defRPr>
                <a:solidFill>
                  <a:schemeClr val="tx1"/>
                </a:solidFill>
                <a:latin typeface="Arial" charset="0"/>
              </a:defRPr>
            </a:lvl7pPr>
            <a:lvl8pPr marL="3429000" indent="-228600" fontAlgn="base">
              <a:spcBef>
                <a:spcPct val="20000"/>
              </a:spcBef>
              <a:spcAft>
                <a:spcPct val="0"/>
              </a:spcAft>
              <a:buChar char="»"/>
              <a:defRPr>
                <a:solidFill>
                  <a:schemeClr val="tx1"/>
                </a:solidFill>
                <a:latin typeface="Arial" charset="0"/>
              </a:defRPr>
            </a:lvl8pPr>
            <a:lvl9pPr marL="3886200" indent="-228600" fontAlgn="base">
              <a:spcBef>
                <a:spcPct val="20000"/>
              </a:spcBef>
              <a:spcAft>
                <a:spcPct val="0"/>
              </a:spcAft>
              <a:buChar char="»"/>
              <a:defRPr>
                <a:solidFill>
                  <a:schemeClr val="tx1"/>
                </a:solidFill>
                <a:latin typeface="Arial" charset="0"/>
              </a:defRPr>
            </a:lvl9pPr>
          </a:lstStyle>
          <a:p>
            <a:endParaRPr lang="de-DE" altLang="de-DE" sz="2400"/>
          </a:p>
        </p:txBody>
      </p:sp>
      <p:sp>
        <p:nvSpPr>
          <p:cNvPr id="283652" name="Text Box 4"/>
          <p:cNvSpPr txBox="1">
            <a:spLocks noChangeArrowheads="1"/>
          </p:cNvSpPr>
          <p:nvPr/>
        </p:nvSpPr>
        <p:spPr bwMode="auto">
          <a:xfrm>
            <a:off x="457200" y="1484784"/>
            <a:ext cx="8579296" cy="5247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0" indent="0">
              <a:spcBef>
                <a:spcPts val="1200"/>
              </a:spcBef>
            </a:pPr>
            <a:r>
              <a:rPr lang="de-DE" altLang="de-DE" sz="2000" b="1" dirty="0" smtClean="0"/>
              <a:t>Bundesrechtliche Vorgaben (auch wenn teilweise Änderungsbedarfe gesehen werden, sind keine gesetzgeberischen Aktivitäten erkennbar)</a:t>
            </a:r>
          </a:p>
          <a:p>
            <a:pPr marL="285750" indent="-285750">
              <a:spcBef>
                <a:spcPts val="1800"/>
              </a:spcBef>
              <a:buFont typeface="Arial" panose="020B0604020202020204" pitchFamily="34" charset="0"/>
              <a:buChar char="•"/>
            </a:pPr>
            <a:r>
              <a:rPr lang="de-DE" altLang="de-DE" sz="2000" dirty="0" smtClean="0"/>
              <a:t>§ 168 StGB (Strafbarkeit der Störung der Totenruhe)</a:t>
            </a:r>
          </a:p>
          <a:p>
            <a:pPr marL="285750" indent="-285750">
              <a:spcBef>
                <a:spcPts val="1200"/>
              </a:spcBef>
              <a:buFont typeface="Arial" panose="020B0604020202020204" pitchFamily="34" charset="0"/>
              <a:buChar char="•"/>
            </a:pPr>
            <a:r>
              <a:rPr lang="de-DE" altLang="de-DE" sz="2000" dirty="0"/>
              <a:t>ungeschriebenes </a:t>
            </a:r>
            <a:r>
              <a:rPr lang="de-DE" altLang="de-DE" sz="2000" b="1" dirty="0"/>
              <a:t>ziviles Totenfürsorgerecht</a:t>
            </a:r>
          </a:p>
          <a:p>
            <a:pPr marL="285750" indent="-285750">
              <a:spcBef>
                <a:spcPts val="1200"/>
              </a:spcBef>
              <a:buFont typeface="Arial" panose="020B0604020202020204" pitchFamily="34" charset="0"/>
              <a:buChar char="•"/>
            </a:pPr>
            <a:r>
              <a:rPr lang="de-DE" altLang="de-DE" sz="2000" dirty="0" smtClean="0"/>
              <a:t>§ 74 SGB XII (</a:t>
            </a:r>
            <a:r>
              <a:rPr lang="de-DE" altLang="de-DE" sz="2000" b="1" dirty="0" smtClean="0"/>
              <a:t>Sozialbestattung</a:t>
            </a:r>
            <a:r>
              <a:rPr lang="de-DE" altLang="de-DE" sz="2000" dirty="0" smtClean="0"/>
              <a:t>)</a:t>
            </a:r>
          </a:p>
          <a:p>
            <a:pPr marL="285750" indent="-285750">
              <a:spcBef>
                <a:spcPts val="1200"/>
              </a:spcBef>
              <a:buFont typeface="Arial" panose="020B0604020202020204" pitchFamily="34" charset="0"/>
              <a:buChar char="•"/>
            </a:pPr>
            <a:r>
              <a:rPr lang="de-DE" altLang="de-DE" sz="2000" dirty="0"/>
              <a:t>§§ 29 ff. BauGB </a:t>
            </a:r>
            <a:r>
              <a:rPr lang="de-DE" altLang="de-DE" sz="2000" dirty="0" smtClean="0"/>
              <a:t>(bauplanungsrechtliche Vorgaben</a:t>
            </a:r>
            <a:br>
              <a:rPr lang="de-DE" altLang="de-DE" sz="2000" dirty="0" smtClean="0"/>
            </a:br>
            <a:r>
              <a:rPr lang="de-DE" altLang="de-DE" sz="2000" dirty="0" smtClean="0"/>
              <a:t>auch für Friedhöfe</a:t>
            </a:r>
            <a:r>
              <a:rPr lang="de-DE" altLang="de-DE" sz="2000" dirty="0"/>
              <a:t>, Krematorien, </a:t>
            </a:r>
            <a:r>
              <a:rPr lang="de-DE" altLang="de-DE" sz="2000" dirty="0" smtClean="0"/>
              <a:t/>
            </a:r>
            <a:br>
              <a:rPr lang="de-DE" altLang="de-DE" sz="2000" dirty="0" smtClean="0"/>
            </a:br>
            <a:r>
              <a:rPr lang="de-DE" altLang="de-DE" sz="2000" dirty="0" smtClean="0"/>
              <a:t>Bestattungsunternehmen </a:t>
            </a:r>
            <a:r>
              <a:rPr lang="de-DE" altLang="de-DE" sz="2000" dirty="0"/>
              <a:t>etc</a:t>
            </a:r>
            <a:r>
              <a:rPr lang="de-DE" altLang="de-DE" sz="2000" dirty="0" smtClean="0"/>
              <a:t>.)</a:t>
            </a:r>
          </a:p>
          <a:p>
            <a:pPr marL="285750" indent="-285750">
              <a:spcBef>
                <a:spcPts val="1200"/>
              </a:spcBef>
              <a:buFont typeface="Arial" panose="020B0604020202020204" pitchFamily="34" charset="0"/>
              <a:buChar char="•"/>
            </a:pPr>
            <a:endParaRPr lang="de-DE" altLang="de-DE" sz="2000" dirty="0"/>
          </a:p>
          <a:p>
            <a:pPr marL="285750" indent="-285750">
              <a:spcBef>
                <a:spcPts val="1200"/>
              </a:spcBef>
              <a:buFont typeface="Arial" panose="020B0604020202020204" pitchFamily="34" charset="0"/>
              <a:buChar char="•"/>
            </a:pPr>
            <a:r>
              <a:rPr lang="de-DE" altLang="de-DE" sz="2000" dirty="0"/>
              <a:t>Gesetz über die Erhaltung der Gräber </a:t>
            </a:r>
            <a:r>
              <a:rPr lang="de-DE" altLang="de-DE" sz="2000" dirty="0" smtClean="0"/>
              <a:t>der Opfer </a:t>
            </a:r>
            <a:br>
              <a:rPr lang="de-DE" altLang="de-DE" sz="2000" dirty="0" smtClean="0"/>
            </a:br>
            <a:r>
              <a:rPr lang="de-DE" altLang="de-DE" sz="2000" dirty="0" smtClean="0"/>
              <a:t>von </a:t>
            </a:r>
            <a:r>
              <a:rPr lang="de-DE" altLang="de-DE" sz="2000" dirty="0"/>
              <a:t>Krieg und </a:t>
            </a:r>
            <a:r>
              <a:rPr lang="de-DE" altLang="de-DE" sz="2000" dirty="0" smtClean="0"/>
              <a:t>Gewaltherrschaft </a:t>
            </a:r>
            <a:r>
              <a:rPr lang="de-DE" altLang="de-DE" sz="2000" dirty="0"/>
              <a:t>(Gräbergesetz)</a:t>
            </a:r>
          </a:p>
          <a:p>
            <a:pPr marL="285750" indent="-285750">
              <a:spcBef>
                <a:spcPts val="1200"/>
              </a:spcBef>
              <a:buFont typeface="Arial" panose="020B0604020202020204" pitchFamily="34" charset="0"/>
              <a:buChar char="•"/>
            </a:pPr>
            <a:endParaRPr lang="de-DE" altLang="de-DE" sz="2000" dirty="0" smtClean="0"/>
          </a:p>
        </p:txBody>
      </p:sp>
      <p:sp>
        <p:nvSpPr>
          <p:cNvPr id="5" name="Rectangle 2"/>
          <p:cNvSpPr>
            <a:spLocks noChangeArrowheads="1"/>
          </p:cNvSpPr>
          <p:nvPr/>
        </p:nvSpPr>
        <p:spPr bwMode="auto">
          <a:xfrm>
            <a:off x="457200" y="0"/>
            <a:ext cx="8686800" cy="1295400"/>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14000"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r>
              <a:rPr lang="de-DE" altLang="de-DE" sz="2400" b="1" dirty="0" smtClean="0">
                <a:solidFill>
                  <a:schemeClr val="tx1"/>
                </a:solidFill>
              </a:rPr>
              <a:t>Einführung</a:t>
            </a:r>
            <a:endParaRPr lang="de-DE" altLang="de-DE" sz="2400" b="1" dirty="0">
              <a:solidFill>
                <a:schemeClr val="tx1"/>
              </a:solidFill>
            </a:endParaRPr>
          </a:p>
        </p:txBody>
      </p:sp>
      <p:sp>
        <p:nvSpPr>
          <p:cNvPr id="4" name="Geschweifte Klammer rechts 3"/>
          <p:cNvSpPr/>
          <p:nvPr/>
        </p:nvSpPr>
        <p:spPr>
          <a:xfrm>
            <a:off x="6801498" y="2636912"/>
            <a:ext cx="443480" cy="2474699"/>
          </a:xfrm>
          <a:prstGeom prst="rightBrace">
            <a:avLst>
              <a:gd name="adj1" fmla="val 0"/>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sp>
        <p:nvSpPr>
          <p:cNvPr id="6" name="Textfeld 5"/>
          <p:cNvSpPr txBox="1"/>
          <p:nvPr/>
        </p:nvSpPr>
        <p:spPr>
          <a:xfrm>
            <a:off x="7244978" y="3448309"/>
            <a:ext cx="1791518" cy="707886"/>
          </a:xfrm>
          <a:prstGeom prst="rect">
            <a:avLst/>
          </a:prstGeom>
          <a:noFill/>
        </p:spPr>
        <p:txBody>
          <a:bodyPr wrap="square" rtlCol="0">
            <a:spAutoFit/>
          </a:bodyPr>
          <a:lstStyle/>
          <a:p>
            <a:r>
              <a:rPr lang="de-DE" sz="2000" dirty="0" smtClean="0"/>
              <a:t>zunehmend streitanfällig?</a:t>
            </a:r>
            <a:endParaRPr lang="de-DE" sz="2000" dirty="0"/>
          </a:p>
        </p:txBody>
      </p:sp>
    </p:spTree>
    <p:extLst>
      <p:ext uri="{BB962C8B-B14F-4D97-AF65-F5344CB8AC3E}">
        <p14:creationId xmlns:p14="http://schemas.microsoft.com/office/powerpoint/2010/main" val="21578389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1" name="Rectangle 3"/>
          <p:cNvSpPr>
            <a:spLocks noChangeArrowheads="1"/>
          </p:cNvSpPr>
          <p:nvPr/>
        </p:nvSpPr>
        <p:spPr bwMode="auto">
          <a:xfrm>
            <a:off x="0" y="0"/>
            <a:ext cx="457200" cy="1295400"/>
          </a:xfrm>
          <a:prstGeom prst="rect">
            <a:avLst/>
          </a:prstGeom>
          <a:gradFill rotWithShape="1">
            <a:gsLst>
              <a:gs pos="0">
                <a:srgbClr val="FFCC00"/>
              </a:gs>
              <a:gs pos="100000">
                <a:srgbClr val="FFCC00">
                  <a:gamma/>
                  <a:tint val="58824"/>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fontAlgn="base">
              <a:spcBef>
                <a:spcPct val="20000"/>
              </a:spcBef>
              <a:spcAft>
                <a:spcPct val="0"/>
              </a:spcAft>
              <a:buChar char="»"/>
              <a:defRPr>
                <a:solidFill>
                  <a:schemeClr val="tx1"/>
                </a:solidFill>
                <a:latin typeface="Arial" charset="0"/>
              </a:defRPr>
            </a:lvl6pPr>
            <a:lvl7pPr marL="2971800" indent="-228600" fontAlgn="base">
              <a:spcBef>
                <a:spcPct val="20000"/>
              </a:spcBef>
              <a:spcAft>
                <a:spcPct val="0"/>
              </a:spcAft>
              <a:buChar char="»"/>
              <a:defRPr>
                <a:solidFill>
                  <a:schemeClr val="tx1"/>
                </a:solidFill>
                <a:latin typeface="Arial" charset="0"/>
              </a:defRPr>
            </a:lvl7pPr>
            <a:lvl8pPr marL="3429000" indent="-228600" fontAlgn="base">
              <a:spcBef>
                <a:spcPct val="20000"/>
              </a:spcBef>
              <a:spcAft>
                <a:spcPct val="0"/>
              </a:spcAft>
              <a:buChar char="»"/>
              <a:defRPr>
                <a:solidFill>
                  <a:schemeClr val="tx1"/>
                </a:solidFill>
                <a:latin typeface="Arial" charset="0"/>
              </a:defRPr>
            </a:lvl8pPr>
            <a:lvl9pPr marL="3886200" indent="-228600" fontAlgn="base">
              <a:spcBef>
                <a:spcPct val="20000"/>
              </a:spcBef>
              <a:spcAft>
                <a:spcPct val="0"/>
              </a:spcAft>
              <a:buChar char="»"/>
              <a:defRPr>
                <a:solidFill>
                  <a:schemeClr val="tx1"/>
                </a:solidFill>
                <a:latin typeface="Arial" charset="0"/>
              </a:defRPr>
            </a:lvl9pPr>
          </a:lstStyle>
          <a:p>
            <a:endParaRPr lang="de-DE" altLang="de-DE" sz="2400"/>
          </a:p>
        </p:txBody>
      </p:sp>
      <p:sp>
        <p:nvSpPr>
          <p:cNvPr id="283652" name="Text Box 4"/>
          <p:cNvSpPr txBox="1">
            <a:spLocks noChangeArrowheads="1"/>
          </p:cNvSpPr>
          <p:nvPr/>
        </p:nvSpPr>
        <p:spPr bwMode="auto">
          <a:xfrm>
            <a:off x="448796" y="1484784"/>
            <a:ext cx="8579296"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0" indent="0">
              <a:spcBef>
                <a:spcPts val="1800"/>
              </a:spcBef>
            </a:pPr>
            <a:r>
              <a:rPr lang="de-DE" altLang="de-DE" sz="2000" b="1" dirty="0" smtClean="0"/>
              <a:t>Bundesrechtliche Vorgaben für Berufsausbildung und Berufsausübung der Bestatter</a:t>
            </a:r>
          </a:p>
          <a:p>
            <a:pPr marL="342900" indent="-342900">
              <a:spcBef>
                <a:spcPts val="1800"/>
              </a:spcBef>
              <a:buFont typeface="Arial" panose="020B0604020202020204" pitchFamily="34" charset="0"/>
              <a:buChar char="•"/>
            </a:pPr>
            <a:r>
              <a:rPr lang="de-DE" altLang="de-DE" sz="2000" dirty="0" smtClean="0"/>
              <a:t>keine gewerberechtlichen Berufszulassungsvoraussetzungen</a:t>
            </a:r>
          </a:p>
          <a:p>
            <a:pPr marL="342900" indent="-342900">
              <a:spcBef>
                <a:spcPts val="1800"/>
              </a:spcBef>
              <a:buFont typeface="Arial" panose="020B0604020202020204" pitchFamily="34" charset="0"/>
              <a:buChar char="•"/>
            </a:pPr>
            <a:r>
              <a:rPr lang="de-DE" altLang="de-DE" sz="2000" dirty="0" smtClean="0"/>
              <a:t>seit 1965: Ausgestaltung als „handwerksähnliches Gewerbe“ mit der Folge, dass Bestatter in die Handwerksorganisationen (Handwerkskammern und Innungen) </a:t>
            </a:r>
            <a:r>
              <a:rPr lang="de-DE" altLang="de-DE" sz="2000" dirty="0" smtClean="0"/>
              <a:t>einbezogen sind und in das </a:t>
            </a:r>
            <a:r>
              <a:rPr lang="de-DE" altLang="de-DE" sz="2000" dirty="0" smtClean="0"/>
              <a:t>handwerksrechtliche Ausbildungssystem einbezogen werden können </a:t>
            </a:r>
          </a:p>
          <a:p>
            <a:pPr marL="342900" indent="-342900">
              <a:spcBef>
                <a:spcPts val="1800"/>
              </a:spcBef>
              <a:buFont typeface="Arial" panose="020B0604020202020204" pitchFamily="34" charset="0"/>
              <a:buChar char="•"/>
            </a:pPr>
            <a:r>
              <a:rPr lang="de-DE" altLang="de-DE" sz="2000" dirty="0" smtClean="0"/>
              <a:t>Verordnung </a:t>
            </a:r>
            <a:r>
              <a:rPr lang="de-DE" altLang="de-DE" sz="2000" dirty="0"/>
              <a:t>über die Berufsausbildung zur </a:t>
            </a:r>
            <a:r>
              <a:rPr lang="de-DE" altLang="de-DE" sz="2000" dirty="0" smtClean="0"/>
              <a:t>Bestattungsfachkraft vom 7. Mai 2007</a:t>
            </a:r>
          </a:p>
          <a:p>
            <a:pPr marL="342900" indent="-342900">
              <a:spcBef>
                <a:spcPts val="1800"/>
              </a:spcBef>
              <a:buFont typeface="Arial" panose="020B0604020202020204" pitchFamily="34" charset="0"/>
              <a:buChar char="•"/>
            </a:pPr>
            <a:r>
              <a:rPr lang="de-DE" altLang="de-DE" sz="2000" dirty="0" err="1" smtClean="0"/>
              <a:t>Bestattermeisterverordnung</a:t>
            </a:r>
            <a:r>
              <a:rPr lang="de-DE" altLang="de-DE" sz="2000" dirty="0" smtClean="0"/>
              <a:t> vom 15. September 2009</a:t>
            </a:r>
          </a:p>
        </p:txBody>
      </p:sp>
      <p:sp>
        <p:nvSpPr>
          <p:cNvPr id="5" name="Rectangle 2"/>
          <p:cNvSpPr>
            <a:spLocks noChangeArrowheads="1"/>
          </p:cNvSpPr>
          <p:nvPr/>
        </p:nvSpPr>
        <p:spPr bwMode="auto">
          <a:xfrm>
            <a:off x="457200" y="0"/>
            <a:ext cx="8686800" cy="1295400"/>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14000"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r>
              <a:rPr lang="de-DE" altLang="de-DE" sz="2400" b="1" dirty="0" smtClean="0">
                <a:solidFill>
                  <a:schemeClr val="tx1"/>
                </a:solidFill>
              </a:rPr>
              <a:t>Einführung</a:t>
            </a:r>
            <a:endParaRPr lang="de-DE" altLang="de-DE" sz="2400" b="1" dirty="0">
              <a:solidFill>
                <a:schemeClr val="tx1"/>
              </a:solidFill>
            </a:endParaRPr>
          </a:p>
        </p:txBody>
      </p:sp>
    </p:spTree>
    <p:extLst>
      <p:ext uri="{BB962C8B-B14F-4D97-AF65-F5344CB8AC3E}">
        <p14:creationId xmlns:p14="http://schemas.microsoft.com/office/powerpoint/2010/main" val="1810637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1" name="Rectangle 3"/>
          <p:cNvSpPr>
            <a:spLocks noChangeArrowheads="1"/>
          </p:cNvSpPr>
          <p:nvPr/>
        </p:nvSpPr>
        <p:spPr bwMode="auto">
          <a:xfrm>
            <a:off x="0" y="0"/>
            <a:ext cx="457200" cy="1295400"/>
          </a:xfrm>
          <a:prstGeom prst="rect">
            <a:avLst/>
          </a:prstGeom>
          <a:gradFill rotWithShape="1">
            <a:gsLst>
              <a:gs pos="0">
                <a:srgbClr val="FFCC00"/>
              </a:gs>
              <a:gs pos="100000">
                <a:srgbClr val="FFCC00">
                  <a:gamma/>
                  <a:tint val="58824"/>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fontAlgn="base">
              <a:spcBef>
                <a:spcPct val="20000"/>
              </a:spcBef>
              <a:spcAft>
                <a:spcPct val="0"/>
              </a:spcAft>
              <a:buChar char="»"/>
              <a:defRPr>
                <a:solidFill>
                  <a:schemeClr val="tx1"/>
                </a:solidFill>
                <a:latin typeface="Arial" charset="0"/>
              </a:defRPr>
            </a:lvl6pPr>
            <a:lvl7pPr marL="2971800" indent="-228600" fontAlgn="base">
              <a:spcBef>
                <a:spcPct val="20000"/>
              </a:spcBef>
              <a:spcAft>
                <a:spcPct val="0"/>
              </a:spcAft>
              <a:buChar char="»"/>
              <a:defRPr>
                <a:solidFill>
                  <a:schemeClr val="tx1"/>
                </a:solidFill>
                <a:latin typeface="Arial" charset="0"/>
              </a:defRPr>
            </a:lvl7pPr>
            <a:lvl8pPr marL="3429000" indent="-228600" fontAlgn="base">
              <a:spcBef>
                <a:spcPct val="20000"/>
              </a:spcBef>
              <a:spcAft>
                <a:spcPct val="0"/>
              </a:spcAft>
              <a:buChar char="»"/>
              <a:defRPr>
                <a:solidFill>
                  <a:schemeClr val="tx1"/>
                </a:solidFill>
                <a:latin typeface="Arial" charset="0"/>
              </a:defRPr>
            </a:lvl8pPr>
            <a:lvl9pPr marL="3886200" indent="-228600" fontAlgn="base">
              <a:spcBef>
                <a:spcPct val="20000"/>
              </a:spcBef>
              <a:spcAft>
                <a:spcPct val="0"/>
              </a:spcAft>
              <a:buChar char="»"/>
              <a:defRPr>
                <a:solidFill>
                  <a:schemeClr val="tx1"/>
                </a:solidFill>
                <a:latin typeface="Arial" charset="0"/>
              </a:defRPr>
            </a:lvl9pPr>
          </a:lstStyle>
          <a:p>
            <a:endParaRPr lang="de-DE" altLang="de-DE" sz="2400"/>
          </a:p>
        </p:txBody>
      </p:sp>
      <p:sp>
        <p:nvSpPr>
          <p:cNvPr id="283652" name="Text Box 4"/>
          <p:cNvSpPr txBox="1">
            <a:spLocks noChangeArrowheads="1"/>
          </p:cNvSpPr>
          <p:nvPr/>
        </p:nvSpPr>
        <p:spPr bwMode="auto">
          <a:xfrm>
            <a:off x="457200" y="1484784"/>
            <a:ext cx="8219256" cy="4862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0" indent="0">
              <a:spcBef>
                <a:spcPts val="1200"/>
              </a:spcBef>
            </a:pPr>
            <a:r>
              <a:rPr lang="de-DE" b="1" dirty="0" smtClean="0"/>
              <a:t>„</a:t>
            </a:r>
            <a:r>
              <a:rPr lang="de-DE" sz="2000" b="1" dirty="0" smtClean="0"/>
              <a:t>Kernbereich“ des Friedhofs- und Bestattungsrecht </a:t>
            </a:r>
            <a:r>
              <a:rPr lang="de-DE" sz="2000" dirty="0" smtClean="0"/>
              <a:t>ist im </a:t>
            </a:r>
            <a:r>
              <a:rPr lang="de-DE" sz="2000" b="1" dirty="0" smtClean="0"/>
              <a:t>Landesrecht</a:t>
            </a:r>
            <a:r>
              <a:rPr lang="de-DE" sz="2000" dirty="0" smtClean="0"/>
              <a:t> geregelt</a:t>
            </a:r>
            <a:endParaRPr lang="de-DE" sz="2000" b="1" dirty="0" smtClean="0"/>
          </a:p>
          <a:p>
            <a:pPr marL="342900" indent="-342900">
              <a:spcBef>
                <a:spcPts val="1200"/>
              </a:spcBef>
              <a:buFont typeface="Arial" panose="020B0604020202020204" pitchFamily="34" charset="0"/>
              <a:buChar char="•"/>
              <a:tabLst>
                <a:tab pos="1347788" algn="l"/>
              </a:tabLst>
            </a:pPr>
            <a:r>
              <a:rPr lang="de-DE" altLang="de-DE" sz="2000" b="1" dirty="0" smtClean="0"/>
              <a:t>NRW:</a:t>
            </a:r>
            <a:r>
              <a:rPr lang="de-DE" altLang="de-DE" sz="2000" dirty="0"/>
              <a:t>	</a:t>
            </a:r>
            <a:r>
              <a:rPr lang="de-DE" altLang="de-DE" sz="2000" dirty="0" smtClean="0"/>
              <a:t>Gesetz </a:t>
            </a:r>
            <a:r>
              <a:rPr lang="de-DE" altLang="de-DE" sz="2000" dirty="0"/>
              <a:t>über das Friedhofs- und Bestattungswesen v. 17. </a:t>
            </a:r>
            <a:r>
              <a:rPr lang="de-DE" altLang="de-DE" sz="2000" dirty="0" smtClean="0"/>
              <a:t>	Juni </a:t>
            </a:r>
            <a:r>
              <a:rPr lang="de-DE" altLang="de-DE" sz="2000" dirty="0"/>
              <a:t>2003 (</a:t>
            </a:r>
            <a:r>
              <a:rPr lang="de-DE" altLang="de-DE" sz="2000" dirty="0" smtClean="0"/>
              <a:t>zul. </a:t>
            </a:r>
            <a:r>
              <a:rPr lang="de-DE" altLang="de-DE" sz="2000" dirty="0" err="1"/>
              <a:t>geänd</a:t>
            </a:r>
            <a:r>
              <a:rPr lang="de-DE" altLang="de-DE" sz="2000" dirty="0"/>
              <a:t>. </a:t>
            </a:r>
            <a:r>
              <a:rPr lang="de-DE" altLang="de-DE" sz="2000" dirty="0" smtClean="0"/>
              <a:t>2014)</a:t>
            </a:r>
          </a:p>
          <a:p>
            <a:pPr marL="342900" indent="-342900">
              <a:spcBef>
                <a:spcPts val="1200"/>
              </a:spcBef>
              <a:buFont typeface="Arial" panose="020B0604020202020204" pitchFamily="34" charset="0"/>
              <a:buChar char="•"/>
              <a:tabLst>
                <a:tab pos="1347788" algn="l"/>
              </a:tabLst>
            </a:pPr>
            <a:r>
              <a:rPr lang="de-DE" altLang="de-DE" sz="2000" b="1" dirty="0" smtClean="0"/>
              <a:t>RLP</a:t>
            </a:r>
            <a:r>
              <a:rPr lang="de-DE" altLang="de-DE" sz="2000" dirty="0" smtClean="0"/>
              <a:t>: </a:t>
            </a:r>
            <a:r>
              <a:rPr lang="de-DE" altLang="de-DE" sz="2000" dirty="0"/>
              <a:t>	</a:t>
            </a:r>
            <a:r>
              <a:rPr lang="de-DE" altLang="de-DE" sz="2000" dirty="0" smtClean="0"/>
              <a:t>Bestattungsgesetz v. 4. März 1983 (zul. </a:t>
            </a:r>
            <a:r>
              <a:rPr lang="de-DE" altLang="de-DE" sz="2000" dirty="0" err="1" smtClean="0"/>
              <a:t>geänd</a:t>
            </a:r>
            <a:r>
              <a:rPr lang="de-DE" altLang="de-DE" sz="2000" dirty="0" smtClean="0"/>
              <a:t>. 2014)</a:t>
            </a:r>
          </a:p>
          <a:p>
            <a:pPr marL="342900" indent="-342900">
              <a:spcBef>
                <a:spcPts val="1200"/>
              </a:spcBef>
              <a:buFont typeface="Arial" panose="020B0604020202020204" pitchFamily="34" charset="0"/>
              <a:buChar char="•"/>
              <a:tabLst>
                <a:tab pos="1347788" algn="l"/>
              </a:tabLst>
            </a:pPr>
            <a:r>
              <a:rPr lang="de-DE" altLang="de-DE" sz="2000" b="1" dirty="0"/>
              <a:t>SL: </a:t>
            </a:r>
            <a:r>
              <a:rPr lang="de-DE" altLang="de-DE" sz="2000" b="1" dirty="0" smtClean="0"/>
              <a:t>	</a:t>
            </a:r>
            <a:r>
              <a:rPr lang="de-DE" altLang="de-DE" sz="2000" dirty="0" smtClean="0"/>
              <a:t>Gesetz </a:t>
            </a:r>
            <a:r>
              <a:rPr lang="de-DE" altLang="de-DE" sz="2000" dirty="0"/>
              <a:t>über das Friedhofs-, Bestattungs- und </a:t>
            </a:r>
            <a:r>
              <a:rPr lang="de-DE" altLang="de-DE" sz="2000" dirty="0" smtClean="0"/>
              <a:t>	Leichenwesen v. 5. November 2003 (zul. </a:t>
            </a:r>
            <a:r>
              <a:rPr lang="de-DE" altLang="de-DE" sz="2000" dirty="0" err="1" smtClean="0"/>
              <a:t>geänd</a:t>
            </a:r>
            <a:r>
              <a:rPr lang="de-DE" altLang="de-DE" sz="2000" dirty="0" smtClean="0"/>
              <a:t>. 2017)</a:t>
            </a:r>
          </a:p>
          <a:p>
            <a:pPr marL="0" indent="0">
              <a:spcBef>
                <a:spcPts val="1200"/>
              </a:spcBef>
            </a:pPr>
            <a:endParaRPr lang="de-DE" altLang="de-DE" sz="2000" dirty="0" smtClean="0"/>
          </a:p>
          <a:p>
            <a:pPr marL="0" indent="0">
              <a:spcBef>
                <a:spcPts val="1200"/>
              </a:spcBef>
            </a:pPr>
            <a:r>
              <a:rPr lang="de-DE" altLang="de-DE" sz="2000" dirty="0" smtClean="0"/>
              <a:t>Landesgesetze über Friedhofs-, Bestattungs- und Leichenwesen</a:t>
            </a:r>
          </a:p>
          <a:p>
            <a:pPr marL="342900" indent="-342900">
              <a:spcBef>
                <a:spcPts val="1200"/>
              </a:spcBef>
              <a:buFont typeface="Arial" panose="020B0604020202020204" pitchFamily="34" charset="0"/>
              <a:buChar char="•"/>
            </a:pPr>
            <a:r>
              <a:rPr lang="de-DE" altLang="de-DE" sz="2000" dirty="0" smtClean="0"/>
              <a:t>behandeln mittlerweile weitgehend dieselben Themen,</a:t>
            </a:r>
          </a:p>
          <a:p>
            <a:pPr marL="342900" indent="-342900">
              <a:spcBef>
                <a:spcPts val="1200"/>
              </a:spcBef>
              <a:buFont typeface="Arial" panose="020B0604020202020204" pitchFamily="34" charset="0"/>
              <a:buChar char="•"/>
            </a:pPr>
            <a:r>
              <a:rPr lang="de-DE" altLang="de-DE" sz="2000" dirty="0" smtClean="0"/>
              <a:t>jedoch sowohl im Detail wie in der Ausführlichkeit in sehr unterschiedlicher Weise</a:t>
            </a:r>
            <a:endParaRPr lang="de-DE" altLang="de-DE" sz="2000" dirty="0"/>
          </a:p>
        </p:txBody>
      </p:sp>
      <p:sp>
        <p:nvSpPr>
          <p:cNvPr id="5" name="Rectangle 2"/>
          <p:cNvSpPr>
            <a:spLocks noChangeArrowheads="1"/>
          </p:cNvSpPr>
          <p:nvPr/>
        </p:nvSpPr>
        <p:spPr bwMode="auto">
          <a:xfrm>
            <a:off x="457200" y="0"/>
            <a:ext cx="8686800" cy="1295400"/>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14000"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r>
              <a:rPr lang="de-DE" altLang="de-DE" sz="2400" b="1" dirty="0" smtClean="0">
                <a:solidFill>
                  <a:schemeClr val="tx1"/>
                </a:solidFill>
              </a:rPr>
              <a:t>Einführung</a:t>
            </a:r>
            <a:endParaRPr lang="de-DE" altLang="de-DE" sz="2400" b="1" dirty="0">
              <a:solidFill>
                <a:schemeClr val="tx1"/>
              </a:solidFill>
            </a:endParaRPr>
          </a:p>
        </p:txBody>
      </p:sp>
    </p:spTree>
    <p:extLst>
      <p:ext uri="{BB962C8B-B14F-4D97-AF65-F5344CB8AC3E}">
        <p14:creationId xmlns:p14="http://schemas.microsoft.com/office/powerpoint/2010/main" val="1899281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1" name="Rectangle 3"/>
          <p:cNvSpPr>
            <a:spLocks noChangeArrowheads="1"/>
          </p:cNvSpPr>
          <p:nvPr/>
        </p:nvSpPr>
        <p:spPr bwMode="auto">
          <a:xfrm>
            <a:off x="0" y="0"/>
            <a:ext cx="457200" cy="1267822"/>
          </a:xfrm>
          <a:prstGeom prst="rect">
            <a:avLst/>
          </a:prstGeom>
          <a:gradFill rotWithShape="1">
            <a:gsLst>
              <a:gs pos="0">
                <a:srgbClr val="FFCC00"/>
              </a:gs>
              <a:gs pos="100000">
                <a:srgbClr val="FFCC00">
                  <a:gamma/>
                  <a:tint val="58824"/>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fontAlgn="base">
              <a:spcBef>
                <a:spcPct val="20000"/>
              </a:spcBef>
              <a:spcAft>
                <a:spcPct val="0"/>
              </a:spcAft>
              <a:buChar char="»"/>
              <a:defRPr>
                <a:solidFill>
                  <a:schemeClr val="tx1"/>
                </a:solidFill>
                <a:latin typeface="Arial" charset="0"/>
              </a:defRPr>
            </a:lvl6pPr>
            <a:lvl7pPr marL="2971800" indent="-228600" fontAlgn="base">
              <a:spcBef>
                <a:spcPct val="20000"/>
              </a:spcBef>
              <a:spcAft>
                <a:spcPct val="0"/>
              </a:spcAft>
              <a:buChar char="»"/>
              <a:defRPr>
                <a:solidFill>
                  <a:schemeClr val="tx1"/>
                </a:solidFill>
                <a:latin typeface="Arial" charset="0"/>
              </a:defRPr>
            </a:lvl7pPr>
            <a:lvl8pPr marL="3429000" indent="-228600" fontAlgn="base">
              <a:spcBef>
                <a:spcPct val="20000"/>
              </a:spcBef>
              <a:spcAft>
                <a:spcPct val="0"/>
              </a:spcAft>
              <a:buChar char="»"/>
              <a:defRPr>
                <a:solidFill>
                  <a:schemeClr val="tx1"/>
                </a:solidFill>
                <a:latin typeface="Arial" charset="0"/>
              </a:defRPr>
            </a:lvl8pPr>
            <a:lvl9pPr marL="3886200" indent="-228600" fontAlgn="base">
              <a:spcBef>
                <a:spcPct val="20000"/>
              </a:spcBef>
              <a:spcAft>
                <a:spcPct val="0"/>
              </a:spcAft>
              <a:buChar char="»"/>
              <a:defRPr>
                <a:solidFill>
                  <a:schemeClr val="tx1"/>
                </a:solidFill>
                <a:latin typeface="Arial" charset="0"/>
              </a:defRPr>
            </a:lvl9pPr>
          </a:lstStyle>
          <a:p>
            <a:endParaRPr lang="de-DE" altLang="de-DE" sz="2400"/>
          </a:p>
        </p:txBody>
      </p:sp>
      <p:sp>
        <p:nvSpPr>
          <p:cNvPr id="283652" name="Text Box 4"/>
          <p:cNvSpPr txBox="1">
            <a:spLocks noChangeArrowheads="1"/>
          </p:cNvSpPr>
          <p:nvPr/>
        </p:nvSpPr>
        <p:spPr bwMode="auto">
          <a:xfrm>
            <a:off x="481500" y="1362600"/>
            <a:ext cx="8435280" cy="54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0" indent="0">
              <a:spcBef>
                <a:spcPts val="1200"/>
              </a:spcBef>
            </a:pPr>
            <a:r>
              <a:rPr lang="de-DE" altLang="de-DE" sz="2000" b="1" dirty="0" smtClean="0"/>
              <a:t>Landesrechtliches Friedhofs- und Bestattungsrecht </a:t>
            </a:r>
          </a:p>
          <a:p>
            <a:pPr marL="285750" indent="-285750">
              <a:spcBef>
                <a:spcPts val="1200"/>
              </a:spcBef>
              <a:buFont typeface="Arial" panose="020B0604020202020204" pitchFamily="34" charset="0"/>
              <a:buChar char="•"/>
            </a:pPr>
            <a:r>
              <a:rPr lang="de-DE" altLang="de-DE" sz="2000" dirty="0" smtClean="0"/>
              <a:t>ist in einigen Bundesländern erst Anfang der 2000er Jahre einer umfassenden gesetzlichen Regelung zugeführt worden</a:t>
            </a:r>
          </a:p>
          <a:p>
            <a:pPr marL="742950" lvl="1" indent="-285750">
              <a:spcBef>
                <a:spcPts val="1200"/>
              </a:spcBef>
              <a:buFont typeface="Symbol" panose="05050102010706020507" pitchFamily="18" charset="2"/>
              <a:buChar char="-"/>
            </a:pPr>
            <a:r>
              <a:rPr lang="de-DE" altLang="de-DE" sz="2000" b="1" dirty="0" smtClean="0"/>
              <a:t>NRW:</a:t>
            </a:r>
            <a:r>
              <a:rPr lang="de-DE" altLang="de-DE" sz="2000" dirty="0" smtClean="0"/>
              <a:t> bis 2003 nur Ordnungsbehördliche Verordnung über das Leichenwesen; für Friedhofsrecht galt teilw. das </a:t>
            </a:r>
            <a:r>
              <a:rPr lang="de-DE" altLang="de-DE" sz="2000" b="1" dirty="0" smtClean="0"/>
              <a:t>preußische Allg. Landrecht von 1774</a:t>
            </a:r>
            <a:r>
              <a:rPr lang="de-DE" altLang="de-DE" sz="2000" dirty="0" smtClean="0"/>
              <a:t>, teilweise noch </a:t>
            </a:r>
            <a:r>
              <a:rPr lang="de-DE" altLang="de-DE" sz="2000" b="1" dirty="0" smtClean="0"/>
              <a:t>rheinisch-französisches Recht </a:t>
            </a:r>
            <a:r>
              <a:rPr lang="de-DE" altLang="de-DE" sz="2000" dirty="0" smtClean="0"/>
              <a:t>und Reichsgesetz </a:t>
            </a:r>
            <a:r>
              <a:rPr lang="de-DE" altLang="de-DE" sz="2000" dirty="0"/>
              <a:t>über die </a:t>
            </a:r>
            <a:r>
              <a:rPr lang="de-DE" altLang="de-DE" sz="2000" dirty="0" smtClean="0"/>
              <a:t>Feuerbestattung v. 1934</a:t>
            </a:r>
          </a:p>
          <a:p>
            <a:pPr marL="742950" lvl="1" indent="-285750">
              <a:spcBef>
                <a:spcPts val="1200"/>
              </a:spcBef>
              <a:buFont typeface="Symbol" panose="05050102010706020507" pitchFamily="18" charset="2"/>
              <a:buChar char="-"/>
            </a:pPr>
            <a:r>
              <a:rPr lang="de-DE" altLang="de-DE" sz="2000" b="1" dirty="0" smtClean="0"/>
              <a:t>SL:</a:t>
            </a:r>
            <a:r>
              <a:rPr lang="de-DE" altLang="de-DE" sz="2000" dirty="0" smtClean="0"/>
              <a:t> bis 2003 nur Polizeiverordnung über das Leichenwesen, Fortgeltung des Reichsgesetzes über die Feuerbestattung v. 1934, teilweise Gewohnheitsrecht ….</a:t>
            </a:r>
          </a:p>
          <a:p>
            <a:pPr marL="285750" indent="-285750">
              <a:spcBef>
                <a:spcPts val="1200"/>
              </a:spcBef>
              <a:buFont typeface="Arial" panose="020B0604020202020204" pitchFamily="34" charset="0"/>
              <a:buChar char="•"/>
            </a:pPr>
            <a:r>
              <a:rPr lang="de-DE" altLang="de-DE" sz="2000" dirty="0" smtClean="0"/>
              <a:t>ist in fast allen Bundesländern seit den 2000er Jahren grundlegend neu geregelt und seither auch öfter reformiert worden (zuletzt in </a:t>
            </a:r>
            <a:r>
              <a:rPr lang="de-DE" altLang="de-DE" sz="2000" i="1" dirty="0" smtClean="0"/>
              <a:t>Brandenburg,</a:t>
            </a:r>
            <a:r>
              <a:rPr lang="de-DE" altLang="de-DE" sz="2000" dirty="0" smtClean="0"/>
              <a:t> </a:t>
            </a:r>
            <a:r>
              <a:rPr lang="de-DE" altLang="de-DE" sz="2000" i="1" dirty="0" smtClean="0"/>
              <a:t>Hessen </a:t>
            </a:r>
            <a:r>
              <a:rPr lang="de-DE" altLang="de-DE" sz="2000" dirty="0" smtClean="0"/>
              <a:t>und </a:t>
            </a:r>
            <a:r>
              <a:rPr lang="de-DE" altLang="de-DE" sz="2000" i="1" dirty="0" smtClean="0"/>
              <a:t>Niedersachsen</a:t>
            </a:r>
            <a:r>
              <a:rPr lang="de-DE" altLang="de-DE" sz="2000" dirty="0" smtClean="0"/>
              <a:t>)</a:t>
            </a:r>
            <a:endParaRPr lang="de-DE" altLang="de-DE" sz="2000" dirty="0" smtClean="0"/>
          </a:p>
          <a:p>
            <a:pPr marL="285750" indent="-285750">
              <a:spcBef>
                <a:spcPts val="1200"/>
              </a:spcBef>
              <a:buFont typeface="Arial" panose="020B0604020202020204" pitchFamily="34" charset="0"/>
              <a:buChar char="•"/>
            </a:pPr>
            <a:r>
              <a:rPr lang="de-DE" altLang="de-DE" sz="2000" dirty="0" smtClean="0"/>
              <a:t>scheint seit Ende der 1990er Jahre immer häufiger zum Gegenstand von Gerichtsverfahren – also streitanfälliger – zu werden</a:t>
            </a:r>
          </a:p>
        </p:txBody>
      </p:sp>
      <p:sp>
        <p:nvSpPr>
          <p:cNvPr id="5" name="Rectangle 2"/>
          <p:cNvSpPr>
            <a:spLocks noChangeArrowheads="1"/>
          </p:cNvSpPr>
          <p:nvPr/>
        </p:nvSpPr>
        <p:spPr bwMode="auto">
          <a:xfrm>
            <a:off x="457200" y="938"/>
            <a:ext cx="8686800" cy="1267822"/>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14000"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r>
              <a:rPr lang="de-DE" altLang="de-DE" sz="2400" b="1" dirty="0" smtClean="0">
                <a:solidFill>
                  <a:schemeClr val="tx1"/>
                </a:solidFill>
              </a:rPr>
              <a:t>Einführung</a:t>
            </a:r>
            <a:endParaRPr lang="de-DE" altLang="de-DE" sz="2400" b="1" dirty="0">
              <a:solidFill>
                <a:schemeClr val="tx1"/>
              </a:solidFill>
            </a:endParaRPr>
          </a:p>
        </p:txBody>
      </p:sp>
    </p:spTree>
    <p:extLst>
      <p:ext uri="{BB962C8B-B14F-4D97-AF65-F5344CB8AC3E}">
        <p14:creationId xmlns:p14="http://schemas.microsoft.com/office/powerpoint/2010/main" val="2691331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1" name="Rectangle 3"/>
          <p:cNvSpPr>
            <a:spLocks noChangeArrowheads="1"/>
          </p:cNvSpPr>
          <p:nvPr/>
        </p:nvSpPr>
        <p:spPr bwMode="auto">
          <a:xfrm>
            <a:off x="0" y="0"/>
            <a:ext cx="457200" cy="1295400"/>
          </a:xfrm>
          <a:prstGeom prst="rect">
            <a:avLst/>
          </a:prstGeom>
          <a:gradFill rotWithShape="1">
            <a:gsLst>
              <a:gs pos="0">
                <a:srgbClr val="FFCC00"/>
              </a:gs>
              <a:gs pos="100000">
                <a:srgbClr val="FFCC00">
                  <a:gamma/>
                  <a:tint val="58824"/>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fontAlgn="base">
              <a:spcBef>
                <a:spcPct val="20000"/>
              </a:spcBef>
              <a:spcAft>
                <a:spcPct val="0"/>
              </a:spcAft>
              <a:buChar char="»"/>
              <a:defRPr>
                <a:solidFill>
                  <a:schemeClr val="tx1"/>
                </a:solidFill>
                <a:latin typeface="Arial" charset="0"/>
              </a:defRPr>
            </a:lvl6pPr>
            <a:lvl7pPr marL="2971800" indent="-228600" fontAlgn="base">
              <a:spcBef>
                <a:spcPct val="20000"/>
              </a:spcBef>
              <a:spcAft>
                <a:spcPct val="0"/>
              </a:spcAft>
              <a:buChar char="»"/>
              <a:defRPr>
                <a:solidFill>
                  <a:schemeClr val="tx1"/>
                </a:solidFill>
                <a:latin typeface="Arial" charset="0"/>
              </a:defRPr>
            </a:lvl7pPr>
            <a:lvl8pPr marL="3429000" indent="-228600" fontAlgn="base">
              <a:spcBef>
                <a:spcPct val="20000"/>
              </a:spcBef>
              <a:spcAft>
                <a:spcPct val="0"/>
              </a:spcAft>
              <a:buChar char="»"/>
              <a:defRPr>
                <a:solidFill>
                  <a:schemeClr val="tx1"/>
                </a:solidFill>
                <a:latin typeface="Arial" charset="0"/>
              </a:defRPr>
            </a:lvl8pPr>
            <a:lvl9pPr marL="3886200" indent="-228600" fontAlgn="base">
              <a:spcBef>
                <a:spcPct val="20000"/>
              </a:spcBef>
              <a:spcAft>
                <a:spcPct val="0"/>
              </a:spcAft>
              <a:buChar char="»"/>
              <a:defRPr>
                <a:solidFill>
                  <a:schemeClr val="tx1"/>
                </a:solidFill>
                <a:latin typeface="Arial" charset="0"/>
              </a:defRPr>
            </a:lvl9pPr>
          </a:lstStyle>
          <a:p>
            <a:endParaRPr lang="de-DE" altLang="de-DE" sz="2400"/>
          </a:p>
        </p:txBody>
      </p:sp>
      <p:sp>
        <p:nvSpPr>
          <p:cNvPr id="283652" name="Text Box 4"/>
          <p:cNvSpPr txBox="1">
            <a:spLocks noChangeArrowheads="1"/>
          </p:cNvSpPr>
          <p:nvPr/>
        </p:nvSpPr>
        <p:spPr bwMode="auto">
          <a:xfrm>
            <a:off x="582369" y="1700808"/>
            <a:ext cx="8436462" cy="2292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0" indent="0">
              <a:spcBef>
                <a:spcPts val="1200"/>
              </a:spcBef>
            </a:pPr>
            <a:r>
              <a:rPr lang="de-DE" altLang="de-DE" sz="2000" dirty="0" smtClean="0"/>
              <a:t>20. Südwestdeutsche </a:t>
            </a:r>
            <a:r>
              <a:rPr lang="de-DE" altLang="de-DE" sz="2000" dirty="0" err="1" smtClean="0"/>
              <a:t>Bestattertagung</a:t>
            </a:r>
            <a:endParaRPr lang="de-DE" altLang="de-DE" sz="2000" dirty="0" smtClean="0"/>
          </a:p>
          <a:p>
            <a:pPr marL="0" indent="0">
              <a:spcBef>
                <a:spcPts val="1200"/>
              </a:spcBef>
            </a:pPr>
            <a:r>
              <a:rPr lang="de-DE" altLang="de-DE" sz="2400" dirty="0" smtClean="0"/>
              <a:t>+</a:t>
            </a:r>
            <a:endParaRPr lang="de-DE" altLang="de-DE" sz="2000" dirty="0" smtClean="0"/>
          </a:p>
          <a:p>
            <a:pPr marL="0" indent="0">
              <a:spcBef>
                <a:spcPts val="1200"/>
              </a:spcBef>
            </a:pPr>
            <a:r>
              <a:rPr lang="de-DE" altLang="de-DE" sz="2000" dirty="0" smtClean="0"/>
              <a:t>ca</a:t>
            </a:r>
            <a:r>
              <a:rPr lang="de-DE" altLang="de-DE" sz="2000" dirty="0"/>
              <a:t>. 20 Jahre intensive Reformdiskussionen im </a:t>
            </a:r>
            <a:r>
              <a:rPr lang="de-DE" altLang="de-DE" sz="2000" dirty="0" smtClean="0"/>
              <a:t>Bestattungsrecht</a:t>
            </a:r>
            <a:endParaRPr lang="de-DE" altLang="de-DE" sz="2400" dirty="0" smtClean="0"/>
          </a:p>
          <a:p>
            <a:pPr marL="0" indent="0">
              <a:spcBef>
                <a:spcPts val="600"/>
              </a:spcBef>
            </a:pPr>
            <a:r>
              <a:rPr lang="de-DE" altLang="de-DE" sz="2400" dirty="0" smtClean="0"/>
              <a:t>=</a:t>
            </a:r>
          </a:p>
          <a:p>
            <a:pPr marL="0" indent="0">
              <a:spcBef>
                <a:spcPts val="1200"/>
              </a:spcBef>
            </a:pPr>
            <a:r>
              <a:rPr lang="de-DE" altLang="de-DE" sz="2000" b="1" dirty="0" smtClean="0"/>
              <a:t>Anlass und Rechtfertigung des Vortragsthemas</a:t>
            </a:r>
            <a:endParaRPr lang="de-DE" altLang="de-DE" sz="2000" b="1" dirty="0"/>
          </a:p>
        </p:txBody>
      </p:sp>
      <p:sp>
        <p:nvSpPr>
          <p:cNvPr id="5" name="Rectangle 2"/>
          <p:cNvSpPr>
            <a:spLocks noChangeArrowheads="1"/>
          </p:cNvSpPr>
          <p:nvPr/>
        </p:nvSpPr>
        <p:spPr bwMode="auto">
          <a:xfrm>
            <a:off x="457200" y="0"/>
            <a:ext cx="8686800" cy="1295400"/>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14000"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r>
              <a:rPr lang="de-DE" altLang="de-DE" sz="2400" b="1" dirty="0" smtClean="0">
                <a:solidFill>
                  <a:schemeClr val="tx1"/>
                </a:solidFill>
              </a:rPr>
              <a:t>Einführung</a:t>
            </a:r>
            <a:endParaRPr lang="de-DE" altLang="de-DE" sz="2400" b="1" dirty="0">
              <a:solidFill>
                <a:schemeClr val="tx1"/>
              </a:solidFill>
            </a:endParaRPr>
          </a:p>
        </p:txBody>
      </p:sp>
    </p:spTree>
    <p:extLst>
      <p:ext uri="{BB962C8B-B14F-4D97-AF65-F5344CB8AC3E}">
        <p14:creationId xmlns:p14="http://schemas.microsoft.com/office/powerpoint/2010/main" val="806970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1" name="Rectangle 3"/>
          <p:cNvSpPr>
            <a:spLocks noChangeArrowheads="1"/>
          </p:cNvSpPr>
          <p:nvPr/>
        </p:nvSpPr>
        <p:spPr bwMode="auto">
          <a:xfrm>
            <a:off x="0" y="0"/>
            <a:ext cx="457200" cy="1295400"/>
          </a:xfrm>
          <a:prstGeom prst="rect">
            <a:avLst/>
          </a:prstGeom>
          <a:gradFill rotWithShape="1">
            <a:gsLst>
              <a:gs pos="0">
                <a:srgbClr val="FFCC00"/>
              </a:gs>
              <a:gs pos="100000">
                <a:srgbClr val="FFCC00">
                  <a:gamma/>
                  <a:tint val="58824"/>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fontAlgn="base">
              <a:spcBef>
                <a:spcPct val="20000"/>
              </a:spcBef>
              <a:spcAft>
                <a:spcPct val="0"/>
              </a:spcAft>
              <a:buChar char="»"/>
              <a:defRPr>
                <a:solidFill>
                  <a:schemeClr val="tx1"/>
                </a:solidFill>
                <a:latin typeface="Arial" charset="0"/>
              </a:defRPr>
            </a:lvl6pPr>
            <a:lvl7pPr marL="2971800" indent="-228600" fontAlgn="base">
              <a:spcBef>
                <a:spcPct val="20000"/>
              </a:spcBef>
              <a:spcAft>
                <a:spcPct val="0"/>
              </a:spcAft>
              <a:buChar char="»"/>
              <a:defRPr>
                <a:solidFill>
                  <a:schemeClr val="tx1"/>
                </a:solidFill>
                <a:latin typeface="Arial" charset="0"/>
              </a:defRPr>
            </a:lvl7pPr>
            <a:lvl8pPr marL="3429000" indent="-228600" fontAlgn="base">
              <a:spcBef>
                <a:spcPct val="20000"/>
              </a:spcBef>
              <a:spcAft>
                <a:spcPct val="0"/>
              </a:spcAft>
              <a:buChar char="»"/>
              <a:defRPr>
                <a:solidFill>
                  <a:schemeClr val="tx1"/>
                </a:solidFill>
                <a:latin typeface="Arial" charset="0"/>
              </a:defRPr>
            </a:lvl8pPr>
            <a:lvl9pPr marL="3886200" indent="-228600" fontAlgn="base">
              <a:spcBef>
                <a:spcPct val="20000"/>
              </a:spcBef>
              <a:spcAft>
                <a:spcPct val="0"/>
              </a:spcAft>
              <a:buChar char="»"/>
              <a:defRPr>
                <a:solidFill>
                  <a:schemeClr val="tx1"/>
                </a:solidFill>
                <a:latin typeface="Arial" charset="0"/>
              </a:defRPr>
            </a:lvl9pPr>
          </a:lstStyle>
          <a:p>
            <a:endParaRPr lang="de-DE" altLang="de-DE" sz="2400"/>
          </a:p>
        </p:txBody>
      </p:sp>
      <p:sp>
        <p:nvSpPr>
          <p:cNvPr id="6" name="Text Box 4"/>
          <p:cNvSpPr txBox="1">
            <a:spLocks noChangeArrowheads="1"/>
          </p:cNvSpPr>
          <p:nvPr/>
        </p:nvSpPr>
        <p:spPr bwMode="auto">
          <a:xfrm>
            <a:off x="457200" y="1700808"/>
            <a:ext cx="8363272"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514350" indent="-514350">
              <a:spcBef>
                <a:spcPts val="1800"/>
              </a:spcBef>
              <a:buFont typeface="+mj-lt"/>
              <a:buAutoNum type="romanUcPeriod"/>
            </a:pPr>
            <a:r>
              <a:rPr lang="de-DE" sz="2000" b="1" dirty="0" smtClean="0"/>
              <a:t>Ursachen der zunehmenden Reformdiskussionen im Friedhofs- und Bestattungsrecht</a:t>
            </a:r>
          </a:p>
          <a:p>
            <a:pPr marL="514350" indent="-514350">
              <a:spcBef>
                <a:spcPts val="1800"/>
              </a:spcBef>
              <a:buFont typeface="+mj-lt"/>
              <a:buAutoNum type="romanUcPeriod"/>
            </a:pPr>
            <a:r>
              <a:rPr lang="de-DE" sz="2000" b="1" dirty="0" smtClean="0"/>
              <a:t>Dogmen und „Angst vor Sachkenntnis“ als Problem von Reformen im Friedhofs- und Bestattungsrecht</a:t>
            </a:r>
          </a:p>
          <a:p>
            <a:pPr marL="514350" indent="-514350">
              <a:spcBef>
                <a:spcPts val="1800"/>
              </a:spcBef>
              <a:buFont typeface="+mj-lt"/>
              <a:buAutoNum type="romanUcPeriod"/>
            </a:pPr>
            <a:r>
              <a:rPr lang="de-DE" sz="2000" b="1" dirty="0" smtClean="0"/>
              <a:t>Interföderale Abstimmungsprobleme </a:t>
            </a:r>
            <a:r>
              <a:rPr lang="de-DE" sz="2000" b="1" dirty="0"/>
              <a:t>als besonderes Problem von Reformen im Friedhofs- und </a:t>
            </a:r>
            <a:r>
              <a:rPr lang="de-DE" sz="2000" b="1" dirty="0" smtClean="0"/>
              <a:t>Bestattungsrecht</a:t>
            </a:r>
            <a:endParaRPr lang="de-DE" sz="2000" b="1" dirty="0"/>
          </a:p>
        </p:txBody>
      </p:sp>
      <p:sp>
        <p:nvSpPr>
          <p:cNvPr id="5" name="Rectangle 2"/>
          <p:cNvSpPr>
            <a:spLocks noChangeArrowheads="1"/>
          </p:cNvSpPr>
          <p:nvPr/>
        </p:nvSpPr>
        <p:spPr bwMode="auto">
          <a:xfrm>
            <a:off x="457200" y="0"/>
            <a:ext cx="8686800" cy="1295400"/>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14000"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r>
              <a:rPr lang="de-DE" altLang="de-DE" sz="2400" b="1" dirty="0" smtClean="0">
                <a:solidFill>
                  <a:schemeClr val="tx1"/>
                </a:solidFill>
              </a:rPr>
              <a:t>Einführung</a:t>
            </a:r>
            <a:endParaRPr lang="de-DE" altLang="de-DE" sz="2400" b="1" dirty="0">
              <a:solidFill>
                <a:schemeClr val="tx1"/>
              </a:solidFill>
            </a:endParaRPr>
          </a:p>
        </p:txBody>
      </p:sp>
      <p:sp>
        <p:nvSpPr>
          <p:cNvPr id="2" name="Foliennummernplatzhalter 1"/>
          <p:cNvSpPr>
            <a:spLocks noGrp="1"/>
          </p:cNvSpPr>
          <p:nvPr>
            <p:ph type="sldNum" sz="quarter" idx="12"/>
          </p:nvPr>
        </p:nvSpPr>
        <p:spPr/>
        <p:txBody>
          <a:bodyPr/>
          <a:lstStyle/>
          <a:p>
            <a:fld id="{D768FAF2-694B-46F9-ACA4-B00E99DFEC69}" type="slidenum">
              <a:rPr lang="de-DE" altLang="de-DE" smtClean="0"/>
              <a:pPr/>
              <a:t>8</a:t>
            </a:fld>
            <a:endParaRPr lang="de-DE" altLang="de-DE"/>
          </a:p>
        </p:txBody>
      </p:sp>
    </p:spTree>
    <p:extLst>
      <p:ext uri="{BB962C8B-B14F-4D97-AF65-F5344CB8AC3E}">
        <p14:creationId xmlns:p14="http://schemas.microsoft.com/office/powerpoint/2010/main" val="28894305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1" name="Rectangle 3"/>
          <p:cNvSpPr>
            <a:spLocks noChangeArrowheads="1"/>
          </p:cNvSpPr>
          <p:nvPr/>
        </p:nvSpPr>
        <p:spPr bwMode="auto">
          <a:xfrm>
            <a:off x="0" y="0"/>
            <a:ext cx="457200" cy="1295400"/>
          </a:xfrm>
          <a:prstGeom prst="rect">
            <a:avLst/>
          </a:prstGeom>
          <a:gradFill rotWithShape="1">
            <a:gsLst>
              <a:gs pos="0">
                <a:srgbClr val="FFCC00"/>
              </a:gs>
              <a:gs pos="100000">
                <a:srgbClr val="FFCC00">
                  <a:gamma/>
                  <a:tint val="58824"/>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fontAlgn="base">
              <a:spcBef>
                <a:spcPct val="20000"/>
              </a:spcBef>
              <a:spcAft>
                <a:spcPct val="0"/>
              </a:spcAft>
              <a:buChar char="»"/>
              <a:defRPr>
                <a:solidFill>
                  <a:schemeClr val="tx1"/>
                </a:solidFill>
                <a:latin typeface="Arial" charset="0"/>
              </a:defRPr>
            </a:lvl6pPr>
            <a:lvl7pPr marL="2971800" indent="-228600" fontAlgn="base">
              <a:spcBef>
                <a:spcPct val="20000"/>
              </a:spcBef>
              <a:spcAft>
                <a:spcPct val="0"/>
              </a:spcAft>
              <a:buChar char="»"/>
              <a:defRPr>
                <a:solidFill>
                  <a:schemeClr val="tx1"/>
                </a:solidFill>
                <a:latin typeface="Arial" charset="0"/>
              </a:defRPr>
            </a:lvl7pPr>
            <a:lvl8pPr marL="3429000" indent="-228600" fontAlgn="base">
              <a:spcBef>
                <a:spcPct val="20000"/>
              </a:spcBef>
              <a:spcAft>
                <a:spcPct val="0"/>
              </a:spcAft>
              <a:buChar char="»"/>
              <a:defRPr>
                <a:solidFill>
                  <a:schemeClr val="tx1"/>
                </a:solidFill>
                <a:latin typeface="Arial" charset="0"/>
              </a:defRPr>
            </a:lvl8pPr>
            <a:lvl9pPr marL="3886200" indent="-228600" fontAlgn="base">
              <a:spcBef>
                <a:spcPct val="20000"/>
              </a:spcBef>
              <a:spcAft>
                <a:spcPct val="0"/>
              </a:spcAft>
              <a:buChar char="»"/>
              <a:defRPr>
                <a:solidFill>
                  <a:schemeClr val="tx1"/>
                </a:solidFill>
                <a:latin typeface="Arial" charset="0"/>
              </a:defRPr>
            </a:lvl9pPr>
          </a:lstStyle>
          <a:p>
            <a:endParaRPr lang="de-DE" altLang="de-DE" sz="2400"/>
          </a:p>
        </p:txBody>
      </p:sp>
      <p:sp>
        <p:nvSpPr>
          <p:cNvPr id="283652" name="Text Box 4"/>
          <p:cNvSpPr txBox="1">
            <a:spLocks noChangeArrowheads="1"/>
          </p:cNvSpPr>
          <p:nvPr/>
        </p:nvSpPr>
        <p:spPr bwMode="auto">
          <a:xfrm>
            <a:off x="457200" y="1412776"/>
            <a:ext cx="8579296"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marL="285750" indent="-285750">
              <a:spcBef>
                <a:spcPts val="1200"/>
              </a:spcBef>
              <a:buFont typeface="Arial" panose="020B0604020202020204" pitchFamily="34" charset="0"/>
              <a:buChar char="•"/>
            </a:pPr>
            <a:r>
              <a:rPr lang="de-DE" altLang="de-DE" sz="2000" b="1" dirty="0" smtClean="0"/>
              <a:t>Demographischer </a:t>
            </a:r>
            <a:r>
              <a:rPr lang="de-DE" altLang="de-DE" sz="2000" b="1" dirty="0"/>
              <a:t>Wandel</a:t>
            </a:r>
            <a:r>
              <a:rPr lang="de-DE" altLang="de-DE" sz="2000" dirty="0"/>
              <a:t> (längeres Zusammen- und Auseinanderleben der Generationen, Auseinanderfallen von Sterbeort mit letztem „echten“ Wohnort, Vereinsamung im Alter und damit auch beim Sterben …)</a:t>
            </a:r>
          </a:p>
          <a:p>
            <a:pPr marL="285750" indent="-285750">
              <a:spcBef>
                <a:spcPts val="1200"/>
              </a:spcBef>
              <a:buFont typeface="Arial" panose="020B0604020202020204" pitchFamily="34" charset="0"/>
              <a:buChar char="•"/>
            </a:pPr>
            <a:r>
              <a:rPr lang="de-DE" altLang="de-DE" sz="2000" b="1" dirty="0" smtClean="0"/>
              <a:t>Wegfall des Sterbegeldanspruchs</a:t>
            </a:r>
            <a:r>
              <a:rPr lang="de-DE" altLang="de-DE" sz="2000" dirty="0" smtClean="0"/>
              <a:t> in der Gesetzlichen Krankenversicherung (§ 11 Abs. 1 Satz 2, § 59 SGB V a. F.) durch das Gesetz zur Modernisierung der gesetzlichen Krankenversicherung vom 14.11.2003 (BGBl. I, 2190)  – 1988 betrug Sterbegeldanspruch bei Tod eines Mitglieds noch 1050 Euro (seit 2002: 525 Euro)</a:t>
            </a:r>
          </a:p>
          <a:p>
            <a:pPr marL="285750" indent="-285750">
              <a:spcBef>
                <a:spcPts val="1200"/>
              </a:spcBef>
              <a:buFont typeface="Arial" panose="020B0604020202020204" pitchFamily="34" charset="0"/>
              <a:buChar char="•"/>
            </a:pPr>
            <a:r>
              <a:rPr lang="de-DE" altLang="de-DE" sz="2000" b="1" dirty="0" smtClean="0"/>
              <a:t>Zunahme</a:t>
            </a:r>
            <a:r>
              <a:rPr lang="de-DE" altLang="de-DE" sz="2000" dirty="0" smtClean="0"/>
              <a:t> von </a:t>
            </a:r>
            <a:r>
              <a:rPr lang="de-DE" altLang="de-DE" sz="2000" b="1" dirty="0" smtClean="0"/>
              <a:t>„Sozialbestattungen“</a:t>
            </a:r>
            <a:r>
              <a:rPr lang="de-DE" altLang="de-DE" sz="2000" dirty="0" smtClean="0"/>
              <a:t> nach § 74 SGB XII durch Bestattungsverpflichteten aus </a:t>
            </a:r>
            <a:r>
              <a:rPr lang="de-DE" altLang="de-DE" sz="2000" b="1" dirty="0" smtClean="0"/>
              <a:t>finanziellen und persönlichen </a:t>
            </a:r>
            <a:r>
              <a:rPr lang="de-DE" altLang="de-DE" sz="2000" dirty="0" smtClean="0"/>
              <a:t>Gründen</a:t>
            </a:r>
          </a:p>
          <a:p>
            <a:pPr marL="285750" indent="-285750">
              <a:spcBef>
                <a:spcPts val="1200"/>
              </a:spcBef>
              <a:buFont typeface="Arial" panose="020B0604020202020204" pitchFamily="34" charset="0"/>
              <a:buChar char="•"/>
            </a:pPr>
            <a:r>
              <a:rPr lang="de-DE" altLang="de-DE" sz="2000" b="1" dirty="0" smtClean="0"/>
              <a:t>Zunahme</a:t>
            </a:r>
            <a:r>
              <a:rPr lang="de-DE" altLang="de-DE" sz="2000" dirty="0" smtClean="0"/>
              <a:t> </a:t>
            </a:r>
            <a:r>
              <a:rPr lang="de-DE" altLang="de-DE" sz="2000" b="1" dirty="0" smtClean="0"/>
              <a:t>ordnungsbehördlicher Bestattungen</a:t>
            </a:r>
            <a:r>
              <a:rPr lang="de-DE" altLang="de-DE" sz="2000" dirty="0" smtClean="0"/>
              <a:t> (Bestattung durch Gemeinde/Ordnungsbehörde an Stelle des zur Bestattung Verpflichteten)</a:t>
            </a:r>
          </a:p>
          <a:p>
            <a:pPr marL="285750" indent="-285750">
              <a:spcBef>
                <a:spcPts val="1200"/>
              </a:spcBef>
              <a:buFont typeface="Arial" panose="020B0604020202020204" pitchFamily="34" charset="0"/>
              <a:buChar char="•"/>
            </a:pPr>
            <a:r>
              <a:rPr lang="de-DE" altLang="de-DE" sz="2000" dirty="0"/>
              <a:t>Zunehmende Preis-</a:t>
            </a:r>
            <a:r>
              <a:rPr lang="de-DE" altLang="de-DE" sz="2000" dirty="0" err="1"/>
              <a:t>Sensivität</a:t>
            </a:r>
            <a:r>
              <a:rPr lang="de-DE" altLang="de-DE" sz="2000" dirty="0"/>
              <a:t> bei </a:t>
            </a:r>
            <a:r>
              <a:rPr lang="de-DE" altLang="de-DE" sz="2000" dirty="0" smtClean="0"/>
              <a:t>Hinterbliebenen</a:t>
            </a:r>
          </a:p>
        </p:txBody>
      </p:sp>
      <p:sp>
        <p:nvSpPr>
          <p:cNvPr id="6" name="Rectangle 2"/>
          <p:cNvSpPr>
            <a:spLocks noChangeArrowheads="1"/>
          </p:cNvSpPr>
          <p:nvPr/>
        </p:nvSpPr>
        <p:spPr bwMode="auto">
          <a:xfrm>
            <a:off x="457200" y="0"/>
            <a:ext cx="8686800" cy="1295400"/>
          </a:xfrm>
          <a:prstGeom prst="rect">
            <a:avLst/>
          </a:prstGeom>
          <a:gradFill rotWithShape="0">
            <a:gsLst>
              <a:gs pos="0">
                <a:srgbClr val="EAEAEA"/>
              </a:gs>
              <a:gs pos="100000">
                <a:srgbClr val="EAEAEA">
                  <a:gamma/>
                  <a:shade val="8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14000"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marL="514350" indent="-514350" algn="l">
              <a:spcBef>
                <a:spcPts val="1800"/>
              </a:spcBef>
              <a:buFont typeface="+mj-lt"/>
              <a:buAutoNum type="romanUcPeriod"/>
            </a:pPr>
            <a:r>
              <a:rPr lang="de-DE" sz="2400" b="1" dirty="0"/>
              <a:t>Ursachen der zunehmenden </a:t>
            </a:r>
            <a:r>
              <a:rPr lang="de-DE" sz="2400" b="1" dirty="0" smtClean="0"/>
              <a:t>Reformdiskussionen</a:t>
            </a:r>
            <a:endParaRPr lang="de-DE" sz="2400" b="1" dirty="0"/>
          </a:p>
        </p:txBody>
      </p:sp>
    </p:spTree>
    <p:extLst>
      <p:ext uri="{BB962C8B-B14F-4D97-AF65-F5344CB8AC3E}">
        <p14:creationId xmlns:p14="http://schemas.microsoft.com/office/powerpoint/2010/main" val="4272696585"/>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0</TotalTime>
  <Words>2516</Words>
  <Application>Microsoft Office PowerPoint</Application>
  <PresentationFormat>Bildschirmpräsentation (4:3)</PresentationFormat>
  <Paragraphs>202</Paragraphs>
  <Slides>29</Slides>
  <Notes>3</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29</vt:i4>
      </vt:variant>
    </vt:vector>
  </HeadingPairs>
  <TitlesOfParts>
    <vt:vector size="35" baseType="lpstr">
      <vt:lpstr>宋体</vt:lpstr>
      <vt:lpstr>Arial</vt:lpstr>
      <vt:lpstr>MS Mincho</vt:lpstr>
      <vt:lpstr>Palatino Linotype</vt:lpstr>
      <vt:lpstr>Symbol</vt:lpstr>
      <vt:lpstr>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Assuring Competition and Consumer Protection: Development of Regulartory Tasks after Privatization of Telecommunication Services in Germany</dc:title>
  <dc:creator>Olivia Seifert</dc:creator>
  <cp:lastModifiedBy>Stelkens, Ulrich</cp:lastModifiedBy>
  <cp:revision>426</cp:revision>
  <cp:lastPrinted>2014-09-15T10:48:20Z</cp:lastPrinted>
  <dcterms:created xsi:type="dcterms:W3CDTF">2007-11-06T17:26:56Z</dcterms:created>
  <dcterms:modified xsi:type="dcterms:W3CDTF">2019-03-12T15:31:49Z</dcterms:modified>
</cp:coreProperties>
</file>