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9" r:id="rId2"/>
    <p:sldId id="260" r:id="rId3"/>
    <p:sldId id="265" r:id="rId4"/>
    <p:sldId id="274" r:id="rId5"/>
    <p:sldId id="266" r:id="rId6"/>
    <p:sldId id="268" r:id="rId7"/>
    <p:sldId id="270" r:id="rId8"/>
    <p:sldId id="271" r:id="rId9"/>
    <p:sldId id="296" r:id="rId10"/>
    <p:sldId id="276" r:id="rId11"/>
    <p:sldId id="279" r:id="rId12"/>
    <p:sldId id="278" r:id="rId13"/>
    <p:sldId id="281" r:id="rId14"/>
    <p:sldId id="280" r:id="rId15"/>
    <p:sldId id="297" r:id="rId16"/>
    <p:sldId id="282" r:id="rId17"/>
    <p:sldId id="285" r:id="rId18"/>
    <p:sldId id="293" r:id="rId19"/>
  </p:sldIdLst>
  <p:sldSz cx="12188825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z" initials="akr" lastIdx="2" clrIdx="0">
    <p:extLst>
      <p:ext uri="{19B8F6BF-5375-455C-9EA6-DF929625EA0E}">
        <p15:presenceInfo xmlns:p15="http://schemas.microsoft.com/office/powerpoint/2012/main" userId="Re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24" autoAdjust="0"/>
    <p:restoredTop sz="86581"/>
  </p:normalViewPr>
  <p:slideViewPr>
    <p:cSldViewPr>
      <p:cViewPr varScale="1">
        <p:scale>
          <a:sx n="92" d="100"/>
          <a:sy n="92" d="100"/>
        </p:scale>
        <p:origin x="114" y="18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outlineViewPr>
    <p:cViewPr>
      <p:scale>
        <a:sx n="33" d="100"/>
        <a:sy n="33" d="100"/>
      </p:scale>
      <p:origin x="0" y="-4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1" d="100"/>
          <a:sy n="141" d="100"/>
        </p:scale>
        <p:origin x="2728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547BBD6-F8ED-42D7-A134-1370E2DC71F9}" type="datetime1">
              <a:rPr lang="de-DE" smtClean="0"/>
              <a:t>06.03.2020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C83908-0109-4850-A841-B654076C2171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de-DE" noProof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44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38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noProof="0" smtClean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7072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9423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noProof="0" smtClean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763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Zitatrecht: nur wenn eine Auseinandersetzung damit stattfindet. Zitat nicht seiner selbst Willen.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3B36274-F2B9-4C45-BBB4-0EDF4CD651A7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8851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EBEAAF-FAA1-4738-9540-BF82B2EC84D1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1075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304FA3-B3E8-429E-B926-EA0B7A5D6D45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73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15E26A-170C-49E8-A3D1-FFCF1198DCC6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875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2pPr>
              <a:buClr>
                <a:schemeClr val="accent2"/>
              </a:buClr>
              <a:defRPr/>
            </a:lvl2pPr>
            <a:lvl5pPr>
              <a:defRPr/>
            </a:lvl5pPr>
            <a:lvl6pPr>
              <a:buClr>
                <a:schemeClr val="accent2"/>
              </a:buClr>
              <a:defRPr baseline="0"/>
            </a:lvl6pPr>
            <a:lvl7pPr>
              <a:buClr>
                <a:schemeClr val="accent2"/>
              </a:buClr>
              <a:defRPr baseline="0"/>
            </a:lvl7pPr>
            <a:lvl8pPr>
              <a:buClr>
                <a:schemeClr val="accent2"/>
              </a:buClr>
              <a:defRPr baseline="0"/>
            </a:lvl8pPr>
            <a:lvl9pPr>
              <a:buClr>
                <a:schemeClr val="accent2"/>
              </a:buCl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A95F8E-A291-4EEE-9E5F-D598946F0633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363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0D3857-A9F5-41E3-A8C0-577382DCAE9F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916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46FC94-6414-47D9-B6E3-A0552936D1A9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3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38DC2-E85A-4FC3-8BE3-8F20502561D0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129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C7D5D8-FE4E-4A72-ADC3-B610B0F1E6FB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365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1284DB-497A-4464-97CD-A7E14E2889F3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652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9A7E3-BD67-484F-B933-19F479CEB362}" type="datetime1">
              <a:rPr lang="de-DE" noProof="0" smtClean="0"/>
              <a:t>06.03.2020</a:t>
            </a:fld>
            <a:endParaRPr lang="de-DE" noProof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136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5" name="Rechteck 4"/>
          <p:cNvSpPr/>
          <p:nvPr/>
        </p:nvSpPr>
        <p:spPr>
          <a:xfrm>
            <a:off x="5027612" y="457200"/>
            <a:ext cx="66294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 hasCustomPrompt="1"/>
          </p:nvPr>
        </p:nvSpPr>
        <p:spPr>
          <a:xfrm>
            <a:off x="54086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38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e 31"/>
          <p:cNvGrpSpPr/>
          <p:nvPr/>
        </p:nvGrpSpPr>
        <p:grpSpPr>
          <a:xfrm>
            <a:off x="-1" y="0"/>
            <a:ext cx="12188825" cy="6858000"/>
            <a:chOff x="-1" y="0"/>
            <a:chExt cx="12188825" cy="6858000"/>
          </a:xfrm>
        </p:grpSpPr>
        <p:sp>
          <p:nvSpPr>
            <p:cNvPr id="8" name="Rechteck 8"/>
            <p:cNvSpPr>
              <a:spLocks noChangeArrowheads="1"/>
            </p:cNvSpPr>
            <p:nvPr/>
          </p:nvSpPr>
          <p:spPr bwMode="auto">
            <a:xfrm>
              <a:off x="4164514" y="6705600"/>
              <a:ext cx="8024310" cy="15240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9" name="Rechteck 9"/>
            <p:cNvSpPr>
              <a:spLocks noChangeArrowheads="1"/>
            </p:cNvSpPr>
            <p:nvPr/>
          </p:nvSpPr>
          <p:spPr bwMode="auto">
            <a:xfrm>
              <a:off x="11680956" y="1981200"/>
              <a:ext cx="507868" cy="4267200"/>
            </a:xfrm>
            <a:prstGeom prst="rect">
              <a:avLst/>
            </a:prstGeom>
            <a:gradFill rotWithShape="0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0" name="Rechteck 10"/>
            <p:cNvSpPr>
              <a:spLocks noChangeArrowheads="1"/>
            </p:cNvSpPr>
            <p:nvPr/>
          </p:nvSpPr>
          <p:spPr bwMode="auto">
            <a:xfrm>
              <a:off x="-1" y="5257800"/>
              <a:ext cx="609441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1" name="Rechteck 11"/>
            <p:cNvSpPr>
              <a:spLocks noChangeArrowheads="1"/>
            </p:cNvSpPr>
            <p:nvPr/>
          </p:nvSpPr>
          <p:spPr bwMode="auto">
            <a:xfrm>
              <a:off x="-1" y="5410200"/>
              <a:ext cx="609441" cy="14478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2" name="Rechteck 12"/>
            <p:cNvSpPr>
              <a:spLocks noChangeArrowheads="1"/>
            </p:cNvSpPr>
            <p:nvPr/>
          </p:nvSpPr>
          <p:spPr bwMode="auto">
            <a:xfrm>
              <a:off x="11680956" y="0"/>
              <a:ext cx="507868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3" name="Rechteck 13"/>
            <p:cNvSpPr>
              <a:spLocks noChangeArrowheads="1"/>
            </p:cNvSpPr>
            <p:nvPr/>
          </p:nvSpPr>
          <p:spPr bwMode="auto">
            <a:xfrm>
              <a:off x="7618015" y="0"/>
              <a:ext cx="4062942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4" name="Rechteck 14"/>
            <p:cNvSpPr>
              <a:spLocks noChangeArrowheads="1"/>
            </p:cNvSpPr>
            <p:nvPr/>
          </p:nvSpPr>
          <p:spPr bwMode="auto">
            <a:xfrm>
              <a:off x="609440" y="304800"/>
              <a:ext cx="711015" cy="7620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5" name="Rechteck 15"/>
            <p:cNvSpPr>
              <a:spLocks noChangeArrowheads="1"/>
            </p:cNvSpPr>
            <p:nvPr/>
          </p:nvSpPr>
          <p:spPr bwMode="auto">
            <a:xfrm>
              <a:off x="-1" y="1066800"/>
              <a:ext cx="609441" cy="4191000"/>
            </a:xfrm>
            <a:prstGeom prst="rect">
              <a:avLst/>
            </a:prstGeom>
            <a:gradFill rotWithShape="0">
              <a:gsLst>
                <a:gs pos="0">
                  <a:schemeClr val="bg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6" name="Rechteck 16"/>
            <p:cNvSpPr>
              <a:spLocks noChangeArrowheads="1"/>
            </p:cNvSpPr>
            <p:nvPr/>
          </p:nvSpPr>
          <p:spPr bwMode="auto">
            <a:xfrm>
              <a:off x="-1" y="304800"/>
              <a:ext cx="609441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7" name="Rechteck 17"/>
            <p:cNvSpPr>
              <a:spLocks noChangeArrowheads="1"/>
            </p:cNvSpPr>
            <p:nvPr/>
          </p:nvSpPr>
          <p:spPr bwMode="auto">
            <a:xfrm>
              <a:off x="-1" y="0"/>
              <a:ext cx="1320456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8" name="Rechteck 18"/>
            <p:cNvSpPr>
              <a:spLocks noChangeArrowheads="1"/>
            </p:cNvSpPr>
            <p:nvPr/>
          </p:nvSpPr>
          <p:spPr bwMode="auto">
            <a:xfrm>
              <a:off x="1320455" y="0"/>
              <a:ext cx="629756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algn="ctr" rtl="0"/>
              <a:endParaRPr kumimoji="1" lang="de-DE" sz="2400" noProof="0">
                <a:latin typeface="굴림" pitchFamily="50" charset="-127"/>
              </a:endParaRPr>
            </a:p>
          </p:txBody>
        </p:sp>
        <p:sp>
          <p:nvSpPr>
            <p:cNvPr id="19" name="Linie 19"/>
            <p:cNvSpPr>
              <a:spLocks noChangeShapeType="1"/>
            </p:cNvSpPr>
            <p:nvPr/>
          </p:nvSpPr>
          <p:spPr bwMode="auto">
            <a:xfrm flipV="1">
              <a:off x="609440" y="304800"/>
              <a:ext cx="0" cy="6553200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0" name="Linie 20"/>
            <p:cNvSpPr>
              <a:spLocks noChangeShapeType="1"/>
            </p:cNvSpPr>
            <p:nvPr/>
          </p:nvSpPr>
          <p:spPr bwMode="auto">
            <a:xfrm>
              <a:off x="609440" y="6705600"/>
              <a:ext cx="11579384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1" name="Linie 21"/>
            <p:cNvSpPr>
              <a:spLocks noChangeShapeType="1"/>
            </p:cNvSpPr>
            <p:nvPr/>
          </p:nvSpPr>
          <p:spPr bwMode="auto">
            <a:xfrm flipV="1">
              <a:off x="11680956" y="0"/>
              <a:ext cx="0" cy="670560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2" name="Linie 22"/>
            <p:cNvSpPr>
              <a:spLocks noChangeShapeType="1"/>
            </p:cNvSpPr>
            <p:nvPr/>
          </p:nvSpPr>
          <p:spPr bwMode="auto">
            <a:xfrm>
              <a:off x="-1" y="304800"/>
              <a:ext cx="12188825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3" name="Linie 23"/>
            <p:cNvSpPr>
              <a:spLocks noChangeShapeType="1"/>
            </p:cNvSpPr>
            <p:nvPr/>
          </p:nvSpPr>
          <p:spPr bwMode="auto">
            <a:xfrm flipH="1">
              <a:off x="7618015" y="457200"/>
              <a:ext cx="4570809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4" name="Linie 24"/>
            <p:cNvSpPr>
              <a:spLocks noChangeShapeType="1"/>
            </p:cNvSpPr>
            <p:nvPr/>
          </p:nvSpPr>
          <p:spPr bwMode="auto">
            <a:xfrm flipV="1">
              <a:off x="7618015" y="0"/>
              <a:ext cx="0" cy="4572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5" name="Linie 25"/>
            <p:cNvSpPr>
              <a:spLocks noChangeShapeType="1"/>
            </p:cNvSpPr>
            <p:nvPr/>
          </p:nvSpPr>
          <p:spPr bwMode="auto">
            <a:xfrm>
              <a:off x="11680956" y="1981200"/>
              <a:ext cx="5078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6" name="Linie 26"/>
            <p:cNvSpPr>
              <a:spLocks noChangeShapeType="1"/>
            </p:cNvSpPr>
            <p:nvPr/>
          </p:nvSpPr>
          <p:spPr bwMode="auto">
            <a:xfrm>
              <a:off x="1320455" y="0"/>
              <a:ext cx="0" cy="10668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27" name="Linie 27"/>
            <p:cNvSpPr>
              <a:spLocks noChangeShapeType="1"/>
            </p:cNvSpPr>
            <p:nvPr/>
          </p:nvSpPr>
          <p:spPr bwMode="auto">
            <a:xfrm flipH="1">
              <a:off x="-1" y="1066800"/>
              <a:ext cx="132045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Linie 30"/>
            <p:cNvSpPr>
              <a:spLocks noChangeShapeType="1"/>
            </p:cNvSpPr>
            <p:nvPr/>
          </p:nvSpPr>
          <p:spPr bwMode="auto">
            <a:xfrm flipH="1">
              <a:off x="-1" y="5257800"/>
              <a:ext cx="609441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  <p:sp>
          <p:nvSpPr>
            <p:cNvPr id="31" name="Linie 31"/>
            <p:cNvSpPr>
              <a:spLocks noChangeShapeType="1"/>
            </p:cNvSpPr>
            <p:nvPr/>
          </p:nvSpPr>
          <p:spPr bwMode="auto">
            <a:xfrm flipH="1">
              <a:off x="-1" y="5410200"/>
              <a:ext cx="6094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305A6AF-86FA-4930-AE7E-1102E668B361}" type="datetime1">
              <a:rPr lang="de-DE" noProof="0" smtClean="0"/>
              <a:t>06.03.2020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745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ma.de/?eID=download_file&amp;file=186&amp;cHash=15514ff34b1e0c0661e5928b93e6bc83" TargetMode="External"/><Relationship Id="rId2" Type="http://schemas.openxmlformats.org/officeDocument/2006/relationships/hyperlink" Target="https://www.gema.de/fileadmin/user_upload/Musiknutzer/Tarife/Tarife_AD/tarif_wr_best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de-DE" sz="2000" b="1" dirty="0"/>
              <a:t>Urheberrecht bei Trauerfeier und Traueranzeige – Wann hält die GEMA die Hand auf?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de-DE" dirty="0"/>
              <a:t>21. Südwestdeutsche </a:t>
            </a:r>
            <a:r>
              <a:rPr lang="de-DE" dirty="0" err="1"/>
              <a:t>Bestatterfachtagung</a:t>
            </a:r>
            <a:endParaRPr lang="de-DE" dirty="0"/>
          </a:p>
        </p:txBody>
      </p:sp>
      <p:pic>
        <p:nvPicPr>
          <p:cNvPr id="5" name="Grafik 4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43EB7353-F888-4E41-B5D3-D7B5E30A2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838200"/>
            <a:ext cx="8338121" cy="19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1C9BC-CE61-E043-A4E7-E51A2C0B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Die GEMA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E23CF8-007C-EF43-97DC-AD318ED56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Bezahlen bei Trauerfeiern? </a:t>
            </a:r>
          </a:p>
        </p:txBody>
      </p:sp>
      <p:pic>
        <p:nvPicPr>
          <p:cNvPr id="13" name="Bildplatzhalter 12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60F10F9B-6E8E-7549-B6E8-AB8F77C1A4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5831"/>
          <a:stretch>
            <a:fillRect/>
          </a:stretch>
        </p:blipFill>
        <p:spPr/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3A46552-3676-BC4D-809D-6EB1CE2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31" y="2867025"/>
            <a:ext cx="15731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ED7CA-40B6-6542-8C3F-E8E81C323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genau macht die GEMA?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3C3727-2860-2342-A249-EAF92987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e-D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GEMA – </a:t>
            </a:r>
            <a:r>
              <a:rPr lang="de-DE" b="1" dirty="0"/>
              <a:t>Ge</a:t>
            </a:r>
            <a:r>
              <a:rPr lang="de-DE" dirty="0"/>
              <a:t>sellschaft für </a:t>
            </a:r>
            <a:r>
              <a:rPr lang="de-DE" b="1" dirty="0"/>
              <a:t>m</a:t>
            </a:r>
            <a:r>
              <a:rPr lang="de-DE" dirty="0"/>
              <a:t>usikalische </a:t>
            </a:r>
            <a:r>
              <a:rPr lang="de-DE" b="1" dirty="0"/>
              <a:t>A</a:t>
            </a:r>
            <a:r>
              <a:rPr lang="de-DE" dirty="0"/>
              <a:t>ufführungs- und mechanische Vervielfältigungsrechte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Zweck: Schutz des Urhebers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Sie sorgt dafür, dass Musiker bezahlt werden, wenn Lieder öffentlich wiedergegeben werden.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Wann ist GEMA zu zahlen?</a:t>
            </a:r>
          </a:p>
          <a:p>
            <a:pPr lvl="2"/>
            <a:r>
              <a:rPr lang="de-DE" dirty="0"/>
              <a:t>Musiker/Komponist ist bei der GEMA bzw. Musikstück ist dort gelistet</a:t>
            </a:r>
          </a:p>
          <a:p>
            <a:pPr lvl="2"/>
            <a:r>
              <a:rPr lang="de-DE" dirty="0"/>
              <a:t>Musiker/Komponist ist noch nicht 70 J. tot</a:t>
            </a:r>
          </a:p>
          <a:p>
            <a:pPr lvl="2"/>
            <a:r>
              <a:rPr lang="de-DE" dirty="0"/>
              <a:t>Öffentliche Wiedergabe</a:t>
            </a:r>
          </a:p>
          <a:p>
            <a:pPr lvl="2"/>
            <a:r>
              <a:rPr lang="de-DE" dirty="0"/>
              <a:t>Von wem? - Veranstalter</a:t>
            </a:r>
          </a:p>
        </p:txBody>
      </p:sp>
    </p:spTree>
    <p:extLst>
      <p:ext uri="{BB962C8B-B14F-4D97-AF65-F5344CB8AC3E}">
        <p14:creationId xmlns:p14="http://schemas.microsoft.com/office/powerpoint/2010/main" val="33230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6537E-DBCA-FC49-90A5-8F06C86F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Ist eine Trauerfeier öffentlich? (1)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6E8B20-004E-7C48-921C-2913077D0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Öffentlich“ ist eine Wiedergabe danach, wenn sie für eine </a:t>
            </a:r>
            <a:r>
              <a:rPr lang="de-DE" b="1" dirty="0"/>
              <a:t>Mehrzahl von Mitgliedern der Öffentlichkeit</a:t>
            </a:r>
            <a:r>
              <a:rPr lang="de-DE" dirty="0"/>
              <a:t> bestimmt ist. Zur Öffentlichkeit gehört jeder, der nicht mit demjenigen, der das Werk verwertet, durch </a:t>
            </a:r>
            <a:r>
              <a:rPr lang="de-DE" b="1" dirty="0"/>
              <a:t>persönliche Beziehungen</a:t>
            </a:r>
            <a:r>
              <a:rPr lang="de-DE" dirty="0"/>
              <a:t> verbunden ist.</a:t>
            </a:r>
          </a:p>
          <a:p>
            <a:r>
              <a:rPr lang="de-DE" i="1" dirty="0"/>
              <a:t>Nicht die GEMA bestimmt was öffentlich ist, sondern das Urheberrechtsgesetz</a:t>
            </a:r>
          </a:p>
          <a:p>
            <a:endParaRPr lang="de-DE" i="1" dirty="0"/>
          </a:p>
          <a:p>
            <a:r>
              <a:rPr lang="de-DE" dirty="0"/>
              <a:t>Wiedergabe ist öffentlich, wenn für eine Mehrzahl von Mitgliedern der Öffentlichkeit </a:t>
            </a:r>
            <a:r>
              <a:rPr lang="de-DE" b="1" dirty="0"/>
              <a:t>bestimmt</a:t>
            </a:r>
          </a:p>
          <a:p>
            <a:r>
              <a:rPr lang="de-DE" dirty="0"/>
              <a:t>Zur Öffentlichkeit gehört jeder, der nicht mit der Person, die das Werk wiedergibt </a:t>
            </a:r>
            <a:r>
              <a:rPr lang="de-DE" b="1" dirty="0"/>
              <a:t>durch</a:t>
            </a:r>
            <a:r>
              <a:rPr lang="de-DE" dirty="0"/>
              <a:t> </a:t>
            </a:r>
            <a:r>
              <a:rPr lang="de-DE" b="1" dirty="0"/>
              <a:t>persönliche Beziehung verbunden </a:t>
            </a:r>
            <a:r>
              <a:rPr lang="de-DE" dirty="0"/>
              <a:t>ist. </a:t>
            </a:r>
          </a:p>
          <a:p>
            <a:endParaRPr lang="de-DE" b="1" dirty="0"/>
          </a:p>
          <a:p>
            <a:endParaRPr lang="de-DE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7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2A226-8086-D249-BAE5-E902D52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Ist eine Trauerfeier öffentlich?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0991D3-B686-F744-9CA2-61D3BE5D4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Persönliche Verbundenheit: nicht nur </a:t>
            </a:r>
            <a:r>
              <a:rPr lang="de-DE" b="1" dirty="0"/>
              <a:t>familiäre</a:t>
            </a:r>
            <a:r>
              <a:rPr lang="de-DE" dirty="0"/>
              <a:t> oder </a:t>
            </a:r>
            <a:r>
              <a:rPr lang="de-DE" b="1" dirty="0"/>
              <a:t>freundschaftliche</a:t>
            </a:r>
            <a:r>
              <a:rPr lang="de-DE" dirty="0"/>
              <a:t> Bindung, es reicht: enger gegenseitiger Kontakt, der bei den Beteiligten das Bewusstsein hervorruft persönlich miteinander verbunden zu sein.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Also nicht nur private Veranstaltungen, sondern auch Verbundenheit auch außerhalb des privaten Bereichs möglich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BGH: „Um eine "unbestimmte Zahl potentieller Adressaten" handelt es sich, wenn die Wiedergabe für </a:t>
            </a:r>
            <a:r>
              <a:rPr lang="de-DE" b="1" dirty="0"/>
              <a:t>Personen allgemein </a:t>
            </a:r>
            <a:r>
              <a:rPr lang="de-DE" dirty="0"/>
              <a:t>erfolgt, also nicht auf </a:t>
            </a:r>
            <a:r>
              <a:rPr lang="de-DE" b="1" dirty="0"/>
              <a:t>besondere Personen</a:t>
            </a:r>
            <a:r>
              <a:rPr lang="de-DE" dirty="0"/>
              <a:t> beschränkt ist, die einer </a:t>
            </a:r>
            <a:r>
              <a:rPr lang="de-DE" b="1" dirty="0"/>
              <a:t>privaten Gruppe</a:t>
            </a:r>
            <a:r>
              <a:rPr lang="de-DE" dirty="0"/>
              <a:t> angehören.“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/>
              <a:t>Allgemeine Ansicht: Nur in Ausnahmefällen ist Trauerfeier öffentlich. </a:t>
            </a:r>
          </a:p>
        </p:txBody>
      </p:sp>
    </p:spTree>
    <p:extLst>
      <p:ext uri="{BB962C8B-B14F-4D97-AF65-F5344CB8AC3E}">
        <p14:creationId xmlns:p14="http://schemas.microsoft.com/office/powerpoint/2010/main" val="40178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8E355-B92F-834C-86A0-4887F8521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ist Veranstalter?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BE5820-D213-D646-8E99-6EB36A9F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Nach § 42 VVG: Meldepflicht der Nutzer </a:t>
            </a:r>
          </a:p>
          <a:p>
            <a:r>
              <a:rPr lang="de-DE" dirty="0"/>
              <a:t>„Veranstalter von öffentlichen Wiedergaben urheberrechtlich geschützter Werke haben vor der Veranstaltung die Einwilligung der Verwertungsgesellschaft einzuholen, welche die Nutzungsrechte an diesen Werken wahrnimmt.“</a:t>
            </a:r>
          </a:p>
          <a:p>
            <a:endParaRPr lang="de-DE" dirty="0"/>
          </a:p>
          <a:p>
            <a:r>
              <a:rPr lang="de-DE" dirty="0"/>
              <a:t>Wer ist Veranstalter? </a:t>
            </a:r>
          </a:p>
          <a:p>
            <a:pPr lvl="1"/>
            <a:r>
              <a:rPr lang="de-DE" dirty="0"/>
              <a:t>Derjenige, der für die Veranstaltung finanziell und organisatorisch verantwortlich ist</a:t>
            </a:r>
          </a:p>
          <a:p>
            <a:pPr lvl="1"/>
            <a:r>
              <a:rPr lang="de-DE" dirty="0"/>
              <a:t>Derjenige, in dessen Auftrag die Leistung erbracht wird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58DDA-12E2-5E4C-9C69-88370C67E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Ausnahmefall: Die Anmeldung einer Trauerfeier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A2A566-F87F-934B-B22E-566F1D126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Rechtzeitige Anmeldung: i.d.R. formlos und per E-Mail möglich, 2-3 Tage vorher</a:t>
            </a:r>
          </a:p>
          <a:p>
            <a:r>
              <a:rPr lang="de-DE" dirty="0"/>
              <a:t>Soll Musik live gespielt werden? – Dann ist die Eingabe einer Musikfolge erforderlich: Auflistung der gespielten Titel. Rechtzeitig: Bis zu 6 Wochen nach der Trauerfeier</a:t>
            </a:r>
          </a:p>
          <a:p>
            <a:r>
              <a:rPr lang="de-DE" dirty="0"/>
              <a:t>Soll Musik vom „Band“ gespielt werden? Dann keine Musikfolge erforderlich.</a:t>
            </a:r>
          </a:p>
          <a:p>
            <a:r>
              <a:rPr lang="de-DE" dirty="0"/>
              <a:t>Kosten: 18 €</a:t>
            </a:r>
          </a:p>
          <a:p>
            <a:r>
              <a:rPr lang="de-DE" dirty="0">
                <a:hlinkClick r:id="rId2"/>
              </a:rPr>
              <a:t>https://www.gema.de/fileadmin/user_upload/Musiknutzer/Tarife/Tarife_AD/tarif_wr_best.pdf</a:t>
            </a:r>
            <a:r>
              <a:rPr lang="de-DE" dirty="0"/>
              <a:t> </a:t>
            </a:r>
          </a:p>
          <a:p>
            <a:r>
              <a:rPr lang="de-DE" dirty="0">
                <a:hlinkClick r:id="rId3"/>
              </a:rPr>
              <a:t>https://www.gema.de/?eID=download_file&amp;file=186&amp;cHash=15514ff34b1e0c0661e5928b93e6bc83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2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07B90-D512-FB41-8562-88379ED61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Privat oder öffentlich?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4967EF-B429-1C4A-8CF7-E28D93E7E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01D5345-830A-B948-BEDF-A200740F76EF}"/>
              </a:ext>
            </a:extLst>
          </p:cNvPr>
          <p:cNvGrpSpPr/>
          <p:nvPr/>
        </p:nvGrpSpPr>
        <p:grpSpPr>
          <a:xfrm>
            <a:off x="2205982" y="2204864"/>
            <a:ext cx="5904656" cy="3240360"/>
            <a:chOff x="1" y="0"/>
            <a:chExt cx="3384975" cy="2220807"/>
          </a:xfrm>
        </p:grpSpPr>
        <p:sp>
          <p:nvSpPr>
            <p:cNvPr id="8" name="Textfeld 1">
              <a:extLst>
                <a:ext uri="{FF2B5EF4-FFF2-40B4-BE49-F238E27FC236}">
                  <a16:creationId xmlns:a16="http://schemas.microsoft.com/office/drawing/2014/main" id="{E804C11B-B723-B14D-B347-668B9042B695}"/>
                </a:ext>
              </a:extLst>
            </p:cNvPr>
            <p:cNvSpPr txBox="1"/>
            <p:nvPr/>
          </p:nvSpPr>
          <p:spPr>
            <a:xfrm>
              <a:off x="1" y="0"/>
              <a:ext cx="3384975" cy="222080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Unsere Mutter ist gestorben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1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Maxi Mustermann</a:t>
              </a: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geb. Müller 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* 13.01.1947		† 27.02.2020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		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Trauernde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endParaRPr lang="de-DE" sz="9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Die Trauerfeier findet am Montag, den 09.03.2020 auf dem Friedhof in X-Stadt statt. 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xtfeld 2">
              <a:extLst>
                <a:ext uri="{FF2B5EF4-FFF2-40B4-BE49-F238E27FC236}">
                  <a16:creationId xmlns:a16="http://schemas.microsoft.com/office/drawing/2014/main" id="{F753231E-753C-494C-A279-3F59A6EECFF9}"/>
                </a:ext>
              </a:extLst>
            </p:cNvPr>
            <p:cNvSpPr txBox="1"/>
            <p:nvPr/>
          </p:nvSpPr>
          <p:spPr>
            <a:xfrm>
              <a:off x="2229114" y="98703"/>
              <a:ext cx="1111250" cy="81915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Ein Gedicht</a:t>
              </a:r>
            </a:p>
          </p:txBody>
        </p:sp>
      </p:grp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1EABC923-03D7-B148-AB8B-5560991426EA}"/>
              </a:ext>
            </a:extLst>
          </p:cNvPr>
          <p:cNvSpPr/>
          <p:nvPr/>
        </p:nvSpPr>
        <p:spPr>
          <a:xfrm rot="2667479">
            <a:off x="7321983" y="3831387"/>
            <a:ext cx="288032" cy="132506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5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25433-A3CC-C049-B7AA-F9FD7FF4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Urheberrechtsverletzung?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7255B0-E155-EA42-B57C-C68652F9C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9EE6544-1052-8E4B-8C81-1421B93024DB}"/>
              </a:ext>
            </a:extLst>
          </p:cNvPr>
          <p:cNvGrpSpPr/>
          <p:nvPr/>
        </p:nvGrpSpPr>
        <p:grpSpPr>
          <a:xfrm>
            <a:off x="1989956" y="1737953"/>
            <a:ext cx="6823077" cy="4372694"/>
            <a:chOff x="0" y="0"/>
            <a:chExt cx="3587750" cy="2552700"/>
          </a:xfrm>
        </p:grpSpPr>
        <p:sp>
          <p:nvSpPr>
            <p:cNvPr id="5" name="Textfeld 1">
              <a:extLst>
                <a:ext uri="{FF2B5EF4-FFF2-40B4-BE49-F238E27FC236}">
                  <a16:creationId xmlns:a16="http://schemas.microsoft.com/office/drawing/2014/main" id="{554F1917-7C44-8147-A1C2-4BEFC5B674D1}"/>
                </a:ext>
              </a:extLst>
            </p:cNvPr>
            <p:cNvSpPr txBox="1"/>
            <p:nvPr/>
          </p:nvSpPr>
          <p:spPr>
            <a:xfrm>
              <a:off x="0" y="0"/>
              <a:ext cx="3587750" cy="25527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Unsere Mutter ist gestorben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Maxi Mustermann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geb. Müller 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* 13.01.1947		† 27.02.2020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		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Trauernde		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de-DE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de-DE" sz="9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de-DE" sz="9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9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Die Trauerfeier findet am Montag, den 09.03.2020 auf dem Friedhof in X-Stadt statt. </a:t>
              </a:r>
              <a:endParaRPr lang="de-DE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6" name="Textfeld 2">
              <a:extLst>
                <a:ext uri="{FF2B5EF4-FFF2-40B4-BE49-F238E27FC236}">
                  <a16:creationId xmlns:a16="http://schemas.microsoft.com/office/drawing/2014/main" id="{E664744D-8069-5341-97F8-CDF65C467407}"/>
                </a:ext>
              </a:extLst>
            </p:cNvPr>
            <p:cNvSpPr txBox="1"/>
            <p:nvPr/>
          </p:nvSpPr>
          <p:spPr>
            <a:xfrm>
              <a:off x="2347547" y="146462"/>
              <a:ext cx="1135910" cy="92481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Der Eine nickt und sagt: "So ist das Leben."</a:t>
              </a:r>
              <a:br>
                <a:rPr lang="de-DE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Der andre schüttelt seinen Kopf und weint.</a:t>
              </a:r>
              <a:br>
                <a:rPr lang="de-DE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Wer traurig ist, sei´s ohne Widerstreben!</a:t>
              </a:r>
              <a:endPara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de-DE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de-DE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Erich Kästner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9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E52F2-6B06-DE43-9298-CAB7BFAD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80" y="1247775"/>
            <a:ext cx="3276599" cy="1924050"/>
          </a:xfrm>
        </p:spPr>
        <p:txBody>
          <a:bodyPr/>
          <a:lstStyle/>
          <a:p>
            <a:r>
              <a:rPr lang="de-DE" dirty="0"/>
              <a:t>Fragen, Wünsche, Anregungen?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C76BB7-D35E-DD4C-9C74-28D948751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258" y="3428205"/>
            <a:ext cx="3276599" cy="1371600"/>
          </a:xfrm>
        </p:spPr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pic>
        <p:nvPicPr>
          <p:cNvPr id="7" name="Bildplatzhalter 6" descr="Ein Bild, das drinnen, Foto enthält.&#10;&#10;Automatisch generierte Beschreibung">
            <a:extLst>
              <a:ext uri="{FF2B5EF4-FFF2-40B4-BE49-F238E27FC236}">
                <a16:creationId xmlns:a16="http://schemas.microsoft.com/office/drawing/2014/main" id="{D7035BD1-9322-3049-A702-EDD768BCB6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4" r="19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33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dirty="0"/>
              <a:t>Agenda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lvl="0" indent="-514350" rtl="0">
              <a:buAutoNum type="romanUcPeriod"/>
            </a:pPr>
            <a:r>
              <a:rPr lang="de-DE" dirty="0"/>
              <a:t>Das Urheberrecht</a:t>
            </a:r>
          </a:p>
          <a:p>
            <a:pPr lvl="1"/>
            <a:r>
              <a:rPr lang="de-DE" dirty="0"/>
              <a:t>Überblick: Entstehung und geschützte Werke</a:t>
            </a:r>
          </a:p>
          <a:p>
            <a:pPr lvl="1"/>
            <a:r>
              <a:rPr lang="de-DE" dirty="0"/>
              <a:t>Rechte des Urhebers </a:t>
            </a:r>
          </a:p>
          <a:p>
            <a:pPr marL="514350" lvl="0" indent="-514350" rtl="0">
              <a:buAutoNum type="romanUcPeriod"/>
            </a:pPr>
            <a:r>
              <a:rPr lang="de-DE" dirty="0"/>
              <a:t>Die GEMA</a:t>
            </a:r>
          </a:p>
          <a:p>
            <a:pPr lvl="1"/>
            <a:r>
              <a:rPr lang="de-DE" dirty="0"/>
              <a:t>Sinn und Zweck</a:t>
            </a:r>
          </a:p>
          <a:p>
            <a:pPr lvl="1"/>
            <a:r>
              <a:rPr lang="de-DE" dirty="0"/>
              <a:t>Konkret: Trauerfeiern = GEMA-pflichtig?</a:t>
            </a:r>
          </a:p>
          <a:p>
            <a:pPr marL="514350" lvl="0" indent="-514350" rtl="0">
              <a:buAutoNum type="romanUcPeriod"/>
            </a:pPr>
            <a:r>
              <a:rPr lang="de-DE" dirty="0"/>
              <a:t>Beispiele</a:t>
            </a:r>
          </a:p>
        </p:txBody>
      </p:sp>
    </p:spTree>
    <p:extLst>
      <p:ext uri="{BB962C8B-B14F-4D97-AF65-F5344CB8AC3E}">
        <p14:creationId xmlns:p14="http://schemas.microsoft.com/office/powerpoint/2010/main" val="6859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729E7-7642-C846-84CB-D0EA5F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Rechtsanwältin Renz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13F292-4222-6244-8594-8286944832AA}"/>
              </a:ext>
            </a:extLst>
          </p:cNvPr>
          <p:cNvSpPr txBox="1"/>
          <p:nvPr/>
        </p:nvSpPr>
        <p:spPr>
          <a:xfrm>
            <a:off x="6814492" y="2588114"/>
            <a:ext cx="4309122" cy="20313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Rechtsanwältin im Bereich Urheberrecht, Markenrecht, Designrecht</a:t>
            </a:r>
          </a:p>
          <a:p>
            <a:pPr marL="285750" indent="-285750">
              <a:buFontTx/>
              <a:buChar char="-"/>
            </a:pPr>
            <a:r>
              <a:rPr lang="de-DE" dirty="0"/>
              <a:t>Lehrbeauftragte </a:t>
            </a:r>
          </a:p>
          <a:p>
            <a:pPr marL="285750" indent="-285750">
              <a:buFontTx/>
              <a:buChar char="-"/>
            </a:pPr>
            <a:r>
              <a:rPr lang="de-DE" dirty="0"/>
              <a:t>Zertifizierte Datenschutzbeauftragte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5685F61-7602-F947-950D-D78E10804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5211" y="1916832"/>
            <a:ext cx="3877073" cy="44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B1C9BC-CE61-E043-A4E7-E51A2C0B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Das Urheberrecht</a:t>
            </a:r>
          </a:p>
        </p:txBody>
      </p:sp>
      <p:pic>
        <p:nvPicPr>
          <p:cNvPr id="10" name="Bildplatzhalter 9" descr="Ein Bild, das weiß enthält.&#10;&#10;Automatisch generierte Beschreibung">
            <a:extLst>
              <a:ext uri="{FF2B5EF4-FFF2-40B4-BE49-F238E27FC236}">
                <a16:creationId xmlns:a16="http://schemas.microsoft.com/office/drawing/2014/main" id="{DF7E1E97-041D-884F-8ECA-106D6C5DDB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5831"/>
          <a:stretch>
            <a:fillRect/>
          </a:stretch>
        </p:blipFill>
        <p:spPr>
          <a:xfrm>
            <a:off x="5408612" y="836610"/>
            <a:ext cx="5870376" cy="518581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E23CF8-007C-EF43-97DC-AD318ED56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Entstehung</a:t>
            </a:r>
          </a:p>
        </p:txBody>
      </p:sp>
    </p:spTree>
    <p:extLst>
      <p:ext uri="{BB962C8B-B14F-4D97-AF65-F5344CB8AC3E}">
        <p14:creationId xmlns:p14="http://schemas.microsoft.com/office/powerpoint/2010/main" val="26067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A332C-1716-B54C-87D4-EA7F8F8A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Urheberrecht ©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DF98B3-62A4-7B4D-B32C-BCA19263D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Keine Anmeldung erforderlich</a:t>
            </a:r>
          </a:p>
          <a:p>
            <a:r>
              <a:rPr lang="de-DE" dirty="0"/>
              <a:t>Entsteht mit der Schaffung des Werks </a:t>
            </a:r>
          </a:p>
          <a:p>
            <a:pPr lvl="1"/>
            <a:r>
              <a:rPr lang="de-DE" dirty="0"/>
              <a:t>Werk: Persönliche geistige Schöpfung</a:t>
            </a:r>
          </a:p>
          <a:p>
            <a:pPr lvl="1"/>
            <a:r>
              <a:rPr lang="de-DE" dirty="0"/>
              <a:t>Der Urheber setzt seine Idee um und gibt ihr eine wahrnehmbare Form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6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2D1E7-6285-004B-A89D-599036005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Blick in das Gesetz: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0D07BE-39C9-254E-84C6-E98EC25A9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dirty="0"/>
              <a:t>§ 2 Geschützte Werke</a:t>
            </a:r>
          </a:p>
          <a:p>
            <a:pPr marL="0" indent="0">
              <a:buNone/>
            </a:pPr>
            <a:r>
              <a:rPr lang="de-DE" dirty="0"/>
              <a:t>[…]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Sprachwerke, wie Schriftwerke, Reden und Computerprogramme;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Werke der Musik;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pantomimische Werke einschließlich der Werke der Tanzkunst;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Werke der bildenden Künste einschließlich der Werke der Baukunst und der angewandten Kunst und Entwürfe solcher Werke;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Lichtbildwerke einschließlich der Werke, die ähnlich wie Lichtbildwerke geschaffen werden;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Filmwerke einschließlich der Werke, die ähnlich wie Filmwerke geschaffen werden;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Darstellungen wissenschaftlicher oder technischer Art, wie Zeichnungen, Pläne, Karten, Skizzen, Tabellen und plastische Darstellungen.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09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096C8-5AFE-0F45-8708-C5B26CD93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Geschützte Werke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A73351-55EE-7549-BA7F-52E8E3205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Geschützt sind persönliche geistige Schöpfungen. </a:t>
            </a:r>
          </a:p>
          <a:p>
            <a:endParaRPr lang="de-DE" dirty="0"/>
          </a:p>
          <a:p>
            <a:r>
              <a:rPr lang="de-DE" dirty="0"/>
              <a:t>Konkret: </a:t>
            </a:r>
          </a:p>
          <a:p>
            <a:pPr lvl="1"/>
            <a:r>
              <a:rPr lang="de-DE" dirty="0"/>
              <a:t>Texte (Gedichte, Liedtexte, Gedichte, etc.)</a:t>
            </a:r>
          </a:p>
          <a:p>
            <a:pPr lvl="1"/>
            <a:r>
              <a:rPr lang="de-DE" dirty="0"/>
              <a:t>Musik</a:t>
            </a:r>
          </a:p>
          <a:p>
            <a:pPr lvl="1"/>
            <a:r>
              <a:rPr lang="de-DE" dirty="0"/>
              <a:t>Malerei, Grafik, Plastik, Bildhauerei, etc.</a:t>
            </a:r>
          </a:p>
          <a:p>
            <a:pPr lvl="1"/>
            <a:r>
              <a:rPr lang="de-DE" dirty="0"/>
              <a:t>Fotos / Lichtbildwerke</a:t>
            </a:r>
          </a:p>
          <a:p>
            <a:pPr lvl="1"/>
            <a:r>
              <a:rPr lang="de-DE" dirty="0"/>
              <a:t>Filme (also Sprache, Musik, Kulissen, schauspielerische Leistung, etc.)</a:t>
            </a:r>
          </a:p>
          <a:p>
            <a:pPr marL="279082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03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D0781-AFCF-394B-9D99-B648EFD48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Rechte des Urhebers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9EB1B8-B317-1B4E-9AAD-AB5629310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Verwertungsrechte</a:t>
            </a:r>
          </a:p>
          <a:p>
            <a:pPr lvl="1"/>
            <a:r>
              <a:rPr lang="de-DE" dirty="0"/>
              <a:t>Vervielfältigung und Verbreitung</a:t>
            </a:r>
          </a:p>
          <a:p>
            <a:pPr lvl="1"/>
            <a:r>
              <a:rPr lang="de-DE" dirty="0"/>
              <a:t>Ausstellung</a:t>
            </a:r>
          </a:p>
          <a:p>
            <a:pPr lvl="1"/>
            <a:r>
              <a:rPr lang="de-DE" dirty="0"/>
              <a:t>Öffentliche Wiedergabe</a:t>
            </a:r>
          </a:p>
          <a:p>
            <a:pPr lvl="1"/>
            <a:r>
              <a:rPr lang="de-DE" dirty="0"/>
              <a:t>Vortragsrecht</a:t>
            </a:r>
          </a:p>
          <a:p>
            <a:pPr lvl="1"/>
            <a:r>
              <a:rPr lang="de-DE" dirty="0"/>
              <a:t>Aufführungs- und Vorführungsrecht</a:t>
            </a:r>
          </a:p>
          <a:p>
            <a:pPr lvl="1"/>
            <a:r>
              <a:rPr lang="de-DE" dirty="0"/>
              <a:t>Öffentliches Zugänglichmachen (z.B. Verbreiten im Internet)</a:t>
            </a:r>
          </a:p>
          <a:p>
            <a:r>
              <a:rPr lang="de-DE" dirty="0"/>
              <a:t>Abwehrrechte</a:t>
            </a:r>
          </a:p>
          <a:p>
            <a:pPr lvl="1"/>
            <a:r>
              <a:rPr lang="de-DE" dirty="0"/>
              <a:t>Beseitigung, Unterlassung, Auskunft, Schadensersatz</a:t>
            </a:r>
          </a:p>
          <a:p>
            <a:pPr lvl="1"/>
            <a:r>
              <a:rPr lang="de-DE" dirty="0"/>
              <a:t>Vernichtung, Rückruf, Entfernen, etc.</a:t>
            </a:r>
          </a:p>
          <a:p>
            <a:pPr lvl="1"/>
            <a:endParaRPr lang="de-DE" dirty="0"/>
          </a:p>
          <a:p>
            <a:pPr marL="279082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8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3398C-FC12-464D-A684-19430FA9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Ausnahmen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8E64F2-DB01-D447-9E55-6E03ED95A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Urheberrechtlicher Schutz erlischt nach 70 Jahren nach dem Tod des Urhebers: Werke sind dann </a:t>
            </a:r>
            <a:r>
              <a:rPr lang="de-DE" b="1" dirty="0"/>
              <a:t>gemeinfrei</a:t>
            </a:r>
          </a:p>
          <a:p>
            <a:r>
              <a:rPr lang="de-DE" dirty="0"/>
              <a:t>Achtung: Neu-Arrangements, Neu-Auflagen, Übersetzungen, Bearbeitungen, etc.: Urheberrecht entsteht neu</a:t>
            </a:r>
          </a:p>
          <a:p>
            <a:r>
              <a:rPr lang="de-DE" dirty="0"/>
              <a:t>Zitatrecht? </a:t>
            </a:r>
          </a:p>
          <a:p>
            <a:pPr lvl="1"/>
            <a:r>
              <a:rPr lang="de-DE" dirty="0"/>
              <a:t>Ein Zitat darf nicht seiner selbst willen übernommen werden („Weil es so schön ist“ oder „So gut passt“)</a:t>
            </a:r>
          </a:p>
          <a:p>
            <a:r>
              <a:rPr lang="de-DE" dirty="0"/>
              <a:t>Privatkopie: Nicht gewerbliche und nicht </a:t>
            </a:r>
            <a:r>
              <a:rPr lang="de-DE" b="1" dirty="0"/>
              <a:t>öffentliche Nutzung</a:t>
            </a:r>
          </a:p>
          <a:p>
            <a:r>
              <a:rPr lang="de-DE" dirty="0"/>
              <a:t>Erlaubnis: Den Urheber um Einwilligung fragen.</a:t>
            </a:r>
          </a:p>
          <a:p>
            <a:pPr marL="279082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80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ertikale und horizontale Entwurfsvorlag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3179_TF03460606" id="{328F8737-8380-4B43-8177-3FECC32CDE22}" vid="{84B0D85F-4D8E-4831-9ABB-4C96EC97C7C8}"/>
    </a:ext>
  </a:extLst>
</a:theme>
</file>

<file path=ppt/theme/theme2.xml><?xml version="1.0" encoding="utf-8"?>
<a:theme xmlns:a="http://schemas.openxmlformats.org/drawingml/2006/main" name="Office-Desig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Vertikale und horizontale Entwurfsvorlage</Template>
  <TotalTime>0</TotalTime>
  <Words>725</Words>
  <Application>Microsoft Office PowerPoint</Application>
  <PresentationFormat>Benutzerdefiniert</PresentationFormat>
  <Paragraphs>152</Paragraphs>
  <Slides>18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굴림</vt:lpstr>
      <vt:lpstr>Times New Roman</vt:lpstr>
      <vt:lpstr>Vertikale und horizontale Entwurfsvorlage</vt:lpstr>
      <vt:lpstr>Urheberrecht bei Trauerfeier und Traueranzeige – Wann hält die GEMA die Hand auf?</vt:lpstr>
      <vt:lpstr>Agenda</vt:lpstr>
      <vt:lpstr>Rechtsanwältin Renz</vt:lpstr>
      <vt:lpstr>I. Das Urheberrecht</vt:lpstr>
      <vt:lpstr>Das Urheberrecht ©</vt:lpstr>
      <vt:lpstr>Ein Blick in das Gesetz:</vt:lpstr>
      <vt:lpstr>Geschützte Werke (2)</vt:lpstr>
      <vt:lpstr>Rechte des Urhebers</vt:lpstr>
      <vt:lpstr>Ausnahmen </vt:lpstr>
      <vt:lpstr>II. Die GEMA</vt:lpstr>
      <vt:lpstr>Was genau macht die GEMA? </vt:lpstr>
      <vt:lpstr>Ist eine Trauerfeier öffentlich? (1)</vt:lpstr>
      <vt:lpstr>Ist eine Trauerfeier öffentlich? (2)</vt:lpstr>
      <vt:lpstr>Wer ist Veranstalter? </vt:lpstr>
      <vt:lpstr>Ausnahmefall: Die Anmeldung einer Trauerfeier</vt:lpstr>
      <vt:lpstr>Privat oder öffentlich? </vt:lpstr>
      <vt:lpstr>Urheberrechtsverletzung? </vt:lpstr>
      <vt:lpstr>Fragen, Wünsche, Anregungen?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Ideenklau</dc:title>
  <dc:creator>Renz</dc:creator>
  <cp:lastModifiedBy>Michael Peter</cp:lastModifiedBy>
  <cp:revision>41</cp:revision>
  <dcterms:created xsi:type="dcterms:W3CDTF">2019-07-30T07:32:57Z</dcterms:created>
  <dcterms:modified xsi:type="dcterms:W3CDTF">2020-03-06T07:54:13Z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